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36"/>
  </p:notesMasterIdLst>
  <p:sldIdLst>
    <p:sldId id="256" r:id="rId2"/>
    <p:sldId id="463" r:id="rId3"/>
    <p:sldId id="489" r:id="rId4"/>
    <p:sldId id="491" r:id="rId5"/>
    <p:sldId id="485" r:id="rId6"/>
    <p:sldId id="536" r:id="rId7"/>
    <p:sldId id="499" r:id="rId8"/>
    <p:sldId id="537" r:id="rId9"/>
    <p:sldId id="495" r:id="rId10"/>
    <p:sldId id="529" r:id="rId11"/>
    <p:sldId id="528" r:id="rId12"/>
    <p:sldId id="530" r:id="rId13"/>
    <p:sldId id="531" r:id="rId14"/>
    <p:sldId id="533" r:id="rId15"/>
    <p:sldId id="496" r:id="rId16"/>
    <p:sldId id="534" r:id="rId17"/>
    <p:sldId id="498" r:id="rId18"/>
    <p:sldId id="497" r:id="rId19"/>
    <p:sldId id="527" r:id="rId20"/>
    <p:sldId id="500" r:id="rId21"/>
    <p:sldId id="501" r:id="rId22"/>
    <p:sldId id="502" r:id="rId23"/>
    <p:sldId id="503" r:id="rId24"/>
    <p:sldId id="504" r:id="rId25"/>
    <p:sldId id="505" r:id="rId26"/>
    <p:sldId id="506" r:id="rId27"/>
    <p:sldId id="507" r:id="rId28"/>
    <p:sldId id="508" r:id="rId29"/>
    <p:sldId id="509" r:id="rId30"/>
    <p:sldId id="510" r:id="rId31"/>
    <p:sldId id="511" r:id="rId32"/>
    <p:sldId id="526" r:id="rId33"/>
    <p:sldId id="538" r:id="rId34"/>
    <p:sldId id="523" r:id="rId35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582C"/>
    <a:srgbClr val="AE563B"/>
    <a:srgbClr val="FFB511"/>
    <a:srgbClr val="00594C"/>
    <a:srgbClr val="006666"/>
    <a:srgbClr val="CC0000"/>
    <a:srgbClr val="990033"/>
    <a:srgbClr val="AA5640"/>
    <a:srgbClr val="FA9106"/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280" autoAdjust="0"/>
  </p:normalViewPr>
  <p:slideViewPr>
    <p:cSldViewPr snapToGrid="0">
      <p:cViewPr varScale="1">
        <p:scale>
          <a:sx n="84" d="100"/>
          <a:sy n="84" d="100"/>
        </p:scale>
        <p:origin x="619" y="4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1348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62"/>
    </p:cViewPr>
  </p:sorterViewPr>
  <p:notesViewPr>
    <p:cSldViewPr snapToGrid="0">
      <p:cViewPr varScale="1">
        <p:scale>
          <a:sx n="55" d="100"/>
          <a:sy n="55" d="100"/>
        </p:scale>
        <p:origin x="272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9D5F1A7A-1359-4228-A21A-E43BAB10A8C5}"/>
    <pc:docChg chg="modSld">
      <pc:chgData name="Guest User" userId="" providerId="Windows Live" clId="Web-{9D5F1A7A-1359-4228-A21A-E43BAB10A8C5}" dt="2018-04-13T22:39:17.768" v="2"/>
      <pc:docMkLst>
        <pc:docMk/>
      </pc:docMkLst>
      <pc:sldChg chg="modSp">
        <pc:chgData name="Guest User" userId="" providerId="Windows Live" clId="Web-{9D5F1A7A-1359-4228-A21A-E43BAB10A8C5}" dt="2018-04-13T22:39:17.768" v="2"/>
        <pc:sldMkLst>
          <pc:docMk/>
          <pc:sldMk cId="3477562264" sldId="526"/>
        </pc:sldMkLst>
        <pc:picChg chg="mod">
          <ac:chgData name="Guest User" userId="" providerId="Windows Live" clId="Web-{9D5F1A7A-1359-4228-A21A-E43BAB10A8C5}" dt="2018-04-13T22:39:17.768" v="2"/>
          <ac:picMkLst>
            <pc:docMk/>
            <pc:sldMk cId="3477562264" sldId="526"/>
            <ac:picMk id="2" creationId="{00000000-0000-0000-0000-000000000000}"/>
          </ac:picMkLst>
        </pc:picChg>
      </pc:sldChg>
    </pc:docChg>
  </pc:docChgLst>
  <pc:docChgLst>
    <pc:chgData name="Guest User" providerId="Windows Live" clId="Web-{B6A1A3F1-7BED-44DE-9483-0FF00908F4EE}"/>
    <pc:docChg chg="modSld">
      <pc:chgData name="Guest User" userId="" providerId="Windows Live" clId="Web-{B6A1A3F1-7BED-44DE-9483-0FF00908F4EE}" dt="2018-04-13T22:41:17.057" v="0"/>
      <pc:docMkLst>
        <pc:docMk/>
      </pc:docMkLst>
      <pc:sldChg chg="modSp">
        <pc:chgData name="Guest User" userId="" providerId="Windows Live" clId="Web-{B6A1A3F1-7BED-44DE-9483-0FF00908F4EE}" dt="2018-04-13T22:41:17.057" v="0"/>
        <pc:sldMkLst>
          <pc:docMk/>
          <pc:sldMk cId="3477562264" sldId="526"/>
        </pc:sldMkLst>
        <pc:picChg chg="mod">
          <ac:chgData name="Guest User" userId="" providerId="Windows Live" clId="Web-{B6A1A3F1-7BED-44DE-9483-0FF00908F4EE}" dt="2018-04-13T22:41:17.057" v="0"/>
          <ac:picMkLst>
            <pc:docMk/>
            <pc:sldMk cId="3477562264" sldId="526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6A5EC9D-7E16-4A1B-BB5A-8A9ED6332C03}" type="datetimeFigureOut">
              <a:rPr lang="es-MX"/>
              <a:pPr>
                <a:defRPr/>
              </a:pPr>
              <a:t>13/04/2018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9102B84-F21D-4A00-AC0D-FECF2E4F7B6F}" type="slidenum">
              <a:rPr lang="es-MX"/>
              <a:pPr>
                <a:defRPr/>
              </a:pPr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4565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dirty="0"/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ACEB62-FD66-49C3-93CA-76B3A28BCFAC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720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02B84-F21D-4A00-AC0D-FECF2E4F7B6F}" type="slidenum">
              <a:rPr lang="es-MX" smtClean="0"/>
              <a:pPr>
                <a:defRPr/>
              </a:pPr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14306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02B84-F21D-4A00-AC0D-FECF2E4F7B6F}" type="slidenum">
              <a:rPr lang="es-MX" smtClean="0"/>
              <a:pPr>
                <a:defRPr/>
              </a:pPr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241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02B84-F21D-4A00-AC0D-FECF2E4F7B6F}" type="slidenum">
              <a:rPr lang="es-MX" smtClean="0"/>
              <a:pPr>
                <a:defRPr/>
              </a:pPr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30182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02B84-F21D-4A00-AC0D-FECF2E4F7B6F}" type="slidenum">
              <a:rPr lang="es-MX" smtClean="0"/>
              <a:pPr>
                <a:defRPr/>
              </a:pPr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7072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02B84-F21D-4A00-AC0D-FECF2E4F7B6F}" type="slidenum">
              <a:rPr lang="es-MX" smtClean="0"/>
              <a:pPr>
                <a:defRPr/>
              </a:pPr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3785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dirty="0"/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ACEB62-FD66-49C3-93CA-76B3A28BCFAC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1761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0701" y="1929536"/>
            <a:ext cx="5727700" cy="2395576"/>
          </a:xfr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2700" b="1" spc="-38" baseline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8154" y="4799792"/>
            <a:ext cx="5730247" cy="798828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100" b="1" strike="noStrike" cap="none" spc="150" baseline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75" y="-39647"/>
            <a:ext cx="12207075" cy="123348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039813" y="114377"/>
            <a:ext cx="30273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5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DF1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EQUIPO COORDINADOR NACIONAL</a:t>
            </a:r>
          </a:p>
          <a:p>
            <a:pPr algn="r"/>
            <a:r>
              <a:rPr lang="es-MX" sz="15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DF1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2016-2019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6359" y="127505"/>
            <a:ext cx="338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>
                <a:ln w="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Trebuchet MS" panose="020B0603020202020204" pitchFamily="34" charset="0"/>
              </a:rPr>
              <a:t>MOVIMIENTO FAMILIAR</a:t>
            </a:r>
          </a:p>
          <a:p>
            <a:pPr algn="ctr"/>
            <a:r>
              <a:rPr lang="es-MX" sz="1800" b="1" dirty="0">
                <a:ln w="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Trebuchet MS" panose="020B0603020202020204" pitchFamily="34" charset="0"/>
              </a:rPr>
              <a:t>CRISTIANO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069" y="1966250"/>
            <a:ext cx="2780527" cy="3600000"/>
          </a:xfrm>
          <a:prstGeom prst="roundRect">
            <a:avLst>
              <a:gd name="adj" fmla="val 424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27" y="1557925"/>
            <a:ext cx="2468159" cy="4320000"/>
          </a:xfrm>
          <a:prstGeom prst="rect">
            <a:avLst/>
          </a:prstGeom>
        </p:spPr>
      </p:pic>
      <p:sp>
        <p:nvSpPr>
          <p:cNvPr id="1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FFB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5"/>
          <p:cNvSpPr/>
          <p:nvPr/>
        </p:nvSpPr>
        <p:spPr>
          <a:xfrm>
            <a:off x="11991" y="6334316"/>
            <a:ext cx="12168000" cy="6400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Conector recto 16"/>
          <p:cNvCxnSpPr/>
          <p:nvPr/>
        </p:nvCxnSpPr>
        <p:spPr>
          <a:xfrm>
            <a:off x="11991" y="6398210"/>
            <a:ext cx="1216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77491" y="6431801"/>
            <a:ext cx="120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dirty="0">
                <a:solidFill>
                  <a:srgbClr val="392B1B"/>
                </a:solidFill>
                <a:latin typeface="Palatino Linotype" panose="02040502050505030304" pitchFamily="18" charset="0"/>
              </a:rPr>
              <a:t>“Familias iluminadas por el Espíritu Santo: testimonio de fe, esperanza y misericordia”</a:t>
            </a:r>
          </a:p>
        </p:txBody>
      </p:sp>
    </p:spTree>
    <p:extLst>
      <p:ext uri="{BB962C8B-B14F-4D97-AF65-F5344CB8AC3E}">
        <p14:creationId xmlns:p14="http://schemas.microsoft.com/office/powerpoint/2010/main" val="34624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 rot="16200000">
            <a:off x="-2549295" y="2568612"/>
            <a:ext cx="5808277" cy="709688"/>
          </a:xfrm>
        </p:spPr>
        <p:txBody>
          <a:bodyPr anchor="t">
            <a:normAutofit/>
          </a:bodyPr>
          <a:lstStyle>
            <a:lvl1pPr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s-MX" dirty="0"/>
              <a:t>Haga clic para modificar el estilo de título del patrón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181600" y="6356353"/>
            <a:ext cx="1219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4E71FC1-C408-4F5F-8C5A-B59C85B9CF10}" type="datetime1">
              <a:rPr lang="es-ES" smtClean="0"/>
              <a:t>13/04/2018</a:t>
            </a:fld>
            <a:endParaRPr lang="es-E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7653" y="6356353"/>
            <a:ext cx="3975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69601" y="6356353"/>
            <a:ext cx="609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94C625-7573-4C9E-9BFD-0E6BFDD88D85}" type="slidenum">
              <a:rPr lang="es-ES" smtClean="0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61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5" y="562153"/>
            <a:ext cx="12132091" cy="5822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70057"/>
            <a:ext cx="10058400" cy="937518"/>
          </a:xfrm>
        </p:spPr>
        <p:txBody>
          <a:bodyPr anchor="ctr">
            <a:normAutofit/>
          </a:bodyPr>
          <a:lstStyle>
            <a:lvl1pPr marL="0">
              <a:defRPr sz="2700" b="1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28800"/>
            <a:ext cx="10058400" cy="4497486"/>
          </a:xfrm>
        </p:spPr>
        <p:txBody>
          <a:bodyPr>
            <a:normAutofit/>
          </a:bodyPr>
          <a:lstStyle>
            <a:lvl1pPr>
              <a:defRPr sz="2100"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800" b="1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1350" b="1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350" b="1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350" b="1"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6" name="Rectangle 4"/>
          <p:cNvSpPr/>
          <p:nvPr/>
        </p:nvSpPr>
        <p:spPr>
          <a:xfrm>
            <a:off x="3177" y="6483503"/>
            <a:ext cx="12188825" cy="360000"/>
          </a:xfrm>
          <a:prstGeom prst="rect">
            <a:avLst/>
          </a:prstGeom>
          <a:solidFill>
            <a:srgbClr val="FFB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5"/>
          <p:cNvSpPr/>
          <p:nvPr/>
        </p:nvSpPr>
        <p:spPr>
          <a:xfrm>
            <a:off x="11991" y="6416444"/>
            <a:ext cx="12168000" cy="6400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Conector recto 17"/>
          <p:cNvCxnSpPr/>
          <p:nvPr/>
        </p:nvCxnSpPr>
        <p:spPr>
          <a:xfrm>
            <a:off x="11991" y="6480338"/>
            <a:ext cx="121680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77491" y="6485840"/>
            <a:ext cx="120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1" i="1" dirty="0">
                <a:solidFill>
                  <a:srgbClr val="392B1B"/>
                </a:solidFill>
                <a:latin typeface="Palatino Linotype" panose="02040502050505030304" pitchFamily="18" charset="0"/>
              </a:rPr>
              <a:t>“Familias iluminadas por el Espíritu Santo: testimonio de fe, esperanza y misericordia”</a:t>
            </a: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2729" y="5287"/>
            <a:ext cx="12207795" cy="612000"/>
            <a:chOff x="2731" y="190349"/>
            <a:chExt cx="11300921" cy="612000"/>
          </a:xfrm>
        </p:grpSpPr>
        <p:sp>
          <p:nvSpPr>
            <p:cNvPr id="14" name="Rectángulo 13"/>
            <p:cNvSpPr/>
            <p:nvPr userDrawn="1"/>
          </p:nvSpPr>
          <p:spPr>
            <a:xfrm rot="10800000">
              <a:off x="7512648" y="190349"/>
              <a:ext cx="3791004" cy="612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2000">
                  <a:srgbClr val="CF4E1B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Rectángulo 14"/>
            <p:cNvSpPr/>
            <p:nvPr userDrawn="1"/>
          </p:nvSpPr>
          <p:spPr>
            <a:xfrm>
              <a:off x="2731" y="190349"/>
              <a:ext cx="3146869" cy="612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2000">
                  <a:srgbClr val="CF4E1B"/>
                </a:gs>
              </a:gsLst>
              <a:lin ang="4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0" name="Imagen 19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110000"/>
                      </a14:imgEffect>
                      <a14:imgEffect>
                        <a14:brightnessContrast bright="-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333" t="3757" r="5208" b="84396"/>
            <a:stretch/>
          </p:blipFill>
          <p:spPr>
            <a:xfrm>
              <a:off x="2062599" y="190349"/>
              <a:ext cx="7193478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6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253" y="149353"/>
            <a:ext cx="9912626" cy="60602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/>
          <a:lstStyle/>
          <a:p>
            <a:fld id="{89A02D52-A761-42AB-A840-4B4E87BD2C14}" type="datetimeFigureOut">
              <a:rPr lang="es-MX" smtClean="0"/>
              <a:t>13/04/2018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DC119CA-2BA0-4A5B-88C6-E073166F7544}" type="slidenum">
              <a:rPr lang="es-ES" smtClean="0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10" name="Rectangle 15"/>
          <p:cNvSpPr/>
          <p:nvPr userDrawn="1"/>
        </p:nvSpPr>
        <p:spPr>
          <a:xfrm>
            <a:off x="-1" y="0"/>
            <a:ext cx="1800000" cy="6858000"/>
          </a:xfrm>
          <a:prstGeom prst="rect">
            <a:avLst/>
          </a:prstGeom>
          <a:solidFill>
            <a:srgbClr val="AA564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1874291" y="6457311"/>
            <a:ext cx="1031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“Familias iluminadas por el Espíritu Santo: testimonio de fe, esperanza y misericordia”</a:t>
            </a:r>
          </a:p>
        </p:txBody>
      </p:sp>
    </p:spTree>
    <p:extLst>
      <p:ext uri="{BB962C8B-B14F-4D97-AF65-F5344CB8AC3E}">
        <p14:creationId xmlns:p14="http://schemas.microsoft.com/office/powerpoint/2010/main" val="4256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>
            <a:off x="3177" y="6498251"/>
            <a:ext cx="12188825" cy="360000"/>
          </a:xfrm>
          <a:prstGeom prst="rect">
            <a:avLst/>
          </a:prstGeom>
          <a:solidFill>
            <a:srgbClr val="FFB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5"/>
          <p:cNvSpPr/>
          <p:nvPr userDrawn="1"/>
        </p:nvSpPr>
        <p:spPr>
          <a:xfrm>
            <a:off x="11991" y="6431192"/>
            <a:ext cx="12168000" cy="6400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Conector recto 11"/>
          <p:cNvCxnSpPr/>
          <p:nvPr userDrawn="1"/>
        </p:nvCxnSpPr>
        <p:spPr>
          <a:xfrm>
            <a:off x="11991" y="6495086"/>
            <a:ext cx="121680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 userDrawn="1"/>
        </p:nvSpPr>
        <p:spPr>
          <a:xfrm>
            <a:off x="77491" y="6500588"/>
            <a:ext cx="120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1" i="1" dirty="0">
                <a:solidFill>
                  <a:srgbClr val="392B1B"/>
                </a:solidFill>
                <a:latin typeface="Palatino Linotype" panose="02040502050505030304" pitchFamily="18" charset="0"/>
              </a:rPr>
              <a:t>“Familias iluminadas por el Espíritu Santo: testimonio de fe, esperanza y misericordia”</a:t>
            </a:r>
          </a:p>
        </p:txBody>
      </p:sp>
      <p:sp>
        <p:nvSpPr>
          <p:cNvPr id="14" name="Rectangle 7"/>
          <p:cNvSpPr/>
          <p:nvPr userDrawn="1"/>
        </p:nvSpPr>
        <p:spPr>
          <a:xfrm>
            <a:off x="0" y="648000"/>
            <a:ext cx="1440000" cy="5760000"/>
          </a:xfrm>
          <a:prstGeom prst="rect">
            <a:avLst/>
          </a:prstGeom>
          <a:solidFill>
            <a:srgbClr val="D74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8"/>
          <p:cNvSpPr/>
          <p:nvPr userDrawn="1"/>
        </p:nvSpPr>
        <p:spPr>
          <a:xfrm flipH="1">
            <a:off x="684150" y="648218"/>
            <a:ext cx="72000" cy="5760000"/>
          </a:xfrm>
          <a:prstGeom prst="rect">
            <a:avLst/>
          </a:prstGeom>
          <a:solidFill>
            <a:srgbClr val="FA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521542" y="3247034"/>
            <a:ext cx="5738067" cy="540000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2729" y="5287"/>
            <a:ext cx="12207795" cy="612000"/>
            <a:chOff x="2731" y="190349"/>
            <a:chExt cx="11300921" cy="612000"/>
          </a:xfrm>
        </p:grpSpPr>
        <p:sp>
          <p:nvSpPr>
            <p:cNvPr id="17" name="Rectángulo 16"/>
            <p:cNvSpPr/>
            <p:nvPr userDrawn="1"/>
          </p:nvSpPr>
          <p:spPr>
            <a:xfrm rot="10800000">
              <a:off x="7512648" y="190349"/>
              <a:ext cx="3791004" cy="612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2000">
                  <a:srgbClr val="CF4E1B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2731" y="190349"/>
              <a:ext cx="3146869" cy="612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2000">
                  <a:srgbClr val="CF4E1B"/>
                </a:gs>
              </a:gsLst>
              <a:lin ang="4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9" name="Imagen 18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saturation sat="110000"/>
                      </a14:imgEffect>
                      <a14:imgEffect>
                        <a14:brightnessContrast bright="-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333" t="3757" r="5208" b="84396"/>
            <a:stretch/>
          </p:blipFill>
          <p:spPr>
            <a:xfrm>
              <a:off x="2062599" y="190349"/>
              <a:ext cx="7193478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39572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98251"/>
            <a:ext cx="12188825" cy="360000"/>
          </a:xfrm>
          <a:prstGeom prst="rect">
            <a:avLst/>
          </a:prstGeom>
          <a:solidFill>
            <a:srgbClr val="FFB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1991" y="6431192"/>
            <a:ext cx="12168000" cy="6400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Conector recto 9"/>
          <p:cNvCxnSpPr/>
          <p:nvPr/>
        </p:nvCxnSpPr>
        <p:spPr>
          <a:xfrm>
            <a:off x="11991" y="6495086"/>
            <a:ext cx="121680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77491" y="6500588"/>
            <a:ext cx="120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1" i="1" dirty="0">
                <a:solidFill>
                  <a:srgbClr val="392B1B"/>
                </a:solidFill>
                <a:latin typeface="Palatino Linotype" panose="02040502050505030304" pitchFamily="18" charset="0"/>
              </a:rPr>
              <a:t>“Familias iluminadas por el Espíritu Santo: testimonio de fe, esperanza y misericordia”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03" y="652022"/>
            <a:ext cx="12125995" cy="5767316"/>
          </a:xfrm>
          <a:prstGeom prst="rect">
            <a:avLst/>
          </a:prstGeom>
        </p:spPr>
      </p:pic>
      <p:grpSp>
        <p:nvGrpSpPr>
          <p:cNvPr id="13" name="Grupo 12"/>
          <p:cNvGrpSpPr/>
          <p:nvPr userDrawn="1"/>
        </p:nvGrpSpPr>
        <p:grpSpPr>
          <a:xfrm>
            <a:off x="2729" y="5287"/>
            <a:ext cx="12207795" cy="612000"/>
            <a:chOff x="2731" y="190349"/>
            <a:chExt cx="11300921" cy="612000"/>
          </a:xfrm>
        </p:grpSpPr>
        <p:sp>
          <p:nvSpPr>
            <p:cNvPr id="14" name="Rectángulo 13"/>
            <p:cNvSpPr/>
            <p:nvPr userDrawn="1"/>
          </p:nvSpPr>
          <p:spPr>
            <a:xfrm rot="10800000">
              <a:off x="7512648" y="190349"/>
              <a:ext cx="3791004" cy="612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2000">
                  <a:srgbClr val="CF4E1B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Rectángulo 14"/>
            <p:cNvSpPr/>
            <p:nvPr userDrawn="1"/>
          </p:nvSpPr>
          <p:spPr>
            <a:xfrm>
              <a:off x="2731" y="190349"/>
              <a:ext cx="3146869" cy="612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2000">
                  <a:srgbClr val="CF4E1B"/>
                </a:gs>
              </a:gsLst>
              <a:lin ang="4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6" name="Imagen 15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110000"/>
                      </a14:imgEffect>
                      <a14:imgEffect>
                        <a14:brightnessContrast bright="-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333" t="3757" r="5208" b="84396"/>
            <a:stretch/>
          </p:blipFill>
          <p:spPr>
            <a:xfrm>
              <a:off x="2062599" y="190349"/>
              <a:ext cx="7193478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13141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98251"/>
            <a:ext cx="12188825" cy="360000"/>
          </a:xfrm>
          <a:prstGeom prst="rect">
            <a:avLst/>
          </a:prstGeom>
          <a:solidFill>
            <a:srgbClr val="FFB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1991" y="6431192"/>
            <a:ext cx="12168000" cy="6400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Conector recto 9"/>
          <p:cNvCxnSpPr/>
          <p:nvPr/>
        </p:nvCxnSpPr>
        <p:spPr>
          <a:xfrm>
            <a:off x="11991" y="6495086"/>
            <a:ext cx="121680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77491" y="6500588"/>
            <a:ext cx="120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1" i="1" dirty="0">
                <a:solidFill>
                  <a:srgbClr val="392B1B"/>
                </a:solidFill>
                <a:latin typeface="Palatino Linotype" panose="02040502050505030304" pitchFamily="18" charset="0"/>
              </a:rPr>
              <a:t>“Familias iluminadas por el Espíritu Santo: testimonio de fe, esperanza y misericordia”</a:t>
            </a: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2729" y="5287"/>
            <a:ext cx="12207795" cy="612000"/>
            <a:chOff x="2731" y="190349"/>
            <a:chExt cx="11300921" cy="612000"/>
          </a:xfrm>
        </p:grpSpPr>
        <p:sp>
          <p:nvSpPr>
            <p:cNvPr id="14" name="Rectángulo 13"/>
            <p:cNvSpPr/>
            <p:nvPr userDrawn="1"/>
          </p:nvSpPr>
          <p:spPr>
            <a:xfrm rot="10800000">
              <a:off x="7512648" y="190349"/>
              <a:ext cx="3791004" cy="612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2000">
                  <a:srgbClr val="CF4E1B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Rectángulo 14"/>
            <p:cNvSpPr/>
            <p:nvPr userDrawn="1"/>
          </p:nvSpPr>
          <p:spPr>
            <a:xfrm>
              <a:off x="2731" y="190349"/>
              <a:ext cx="3146869" cy="612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2000">
                  <a:srgbClr val="CF4E1B"/>
                </a:gs>
              </a:gsLst>
              <a:lin ang="4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6" name="Imagen 1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saturation sat="110000"/>
                      </a14:imgEffect>
                      <a14:imgEffect>
                        <a14:brightnessContrast bright="-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333" t="3757" r="5208" b="84396"/>
            <a:stretch/>
          </p:blipFill>
          <p:spPr>
            <a:xfrm>
              <a:off x="2062599" y="190349"/>
              <a:ext cx="7193478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8353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290" y="1083728"/>
            <a:ext cx="4050791" cy="5774272"/>
          </a:xfrm>
          <a:prstGeom prst="rect">
            <a:avLst/>
          </a:prstGeom>
          <a:solidFill>
            <a:srgbClr val="D74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flipH="1">
            <a:off x="4104079" y="1060285"/>
            <a:ext cx="72000" cy="576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729"/>
            <a:ext cx="3200400" cy="2571196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9935" y="1054229"/>
            <a:ext cx="6492240" cy="490559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09506"/>
            <a:ext cx="3200400" cy="2495698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47DF3F7-E4EE-44BD-99BA-3FA4EEBA3B37}" type="datetime1">
              <a:rPr lang="es-ES" smtClean="0"/>
              <a:t>13/04/2018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DDAC3C-9C32-4EB6-8EE9-777C886A032B}" type="slidenum">
              <a:rPr lang="es-ES" smtClean="0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8198"/>
          <a:stretch/>
        </p:blipFill>
        <p:spPr>
          <a:xfrm>
            <a:off x="53288" y="1"/>
            <a:ext cx="12138712" cy="929148"/>
          </a:xfrm>
          <a:prstGeom prst="rect">
            <a:avLst/>
          </a:prstGeom>
        </p:spPr>
      </p:pic>
      <p:sp>
        <p:nvSpPr>
          <p:cNvPr id="11" name="Rectangle 8"/>
          <p:cNvSpPr/>
          <p:nvPr/>
        </p:nvSpPr>
        <p:spPr>
          <a:xfrm rot="5400000">
            <a:off x="6094092" y="-5056312"/>
            <a:ext cx="64008" cy="12096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46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8256110-5D3B-424D-9828-DC11167942F9}" type="datetime1">
              <a:rPr lang="es-ES" smtClean="0"/>
              <a:t>13/04/2018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E23C41-3A3F-4E00-87E9-AD4CEC2B26A4}" type="slidenum">
              <a:rPr lang="es-ES" smtClean="0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58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7AF0C0B-1B1C-4F9A-B56C-282CF3D1F5BD}" type="datetime1">
              <a:rPr lang="es-ES" smtClean="0"/>
              <a:t>13/04/2018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2D2265-2568-4CC5-A7A4-04A1CB34E655}" type="slidenum">
              <a:rPr lang="es-ES" smtClean="0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739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7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80" r:id="rId4"/>
    <p:sldLayoutId id="2147483681" r:id="rId5"/>
    <p:sldLayoutId id="2147483688" r:id="rId6"/>
    <p:sldLayoutId id="2147483682" r:id="rId7"/>
    <p:sldLayoutId id="2147483684" r:id="rId8"/>
    <p:sldLayoutId id="2147483685" r:id="rId9"/>
    <p:sldLayoutId id="214748368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6000" dirty="0"/>
              <a:t>Taller de Pesca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/>
          <p:cNvSpPr txBox="1">
            <a:spLocks/>
          </p:cNvSpPr>
          <p:nvPr/>
        </p:nvSpPr>
        <p:spPr bwMode="auto">
          <a:xfrm>
            <a:off x="2792464" y="593638"/>
            <a:ext cx="61157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s-MX" altLang="es-MX" sz="2400" b="1" dirty="0">
                <a:solidFill>
                  <a:srgbClr val="002060"/>
                </a:solidFill>
                <a:latin typeface="Verdana" pitchFamily="34" charset="0"/>
              </a:rPr>
              <a:t>1.- ENTENDER FUNDAMENTOS</a:t>
            </a:r>
          </a:p>
        </p:txBody>
      </p:sp>
      <p:sp>
        <p:nvSpPr>
          <p:cNvPr id="3" name="2 Rectángulo"/>
          <p:cNvSpPr>
            <a:spLocks noChangeArrowheads="1"/>
          </p:cNvSpPr>
          <p:nvPr/>
        </p:nvSpPr>
        <p:spPr bwMode="auto">
          <a:xfrm>
            <a:off x="832224" y="1534253"/>
            <a:ext cx="3149405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s-MX" altLang="es-MX" sz="1400" dirty="0"/>
              <a:t>La</a:t>
            </a:r>
            <a:r>
              <a:rPr lang="es-MX" altLang="es-MX" sz="1400" b="1" dirty="0"/>
              <a:t> Visión </a:t>
            </a:r>
            <a:r>
              <a:rPr lang="es-MX" altLang="es-MX" sz="1400" dirty="0"/>
              <a:t>es una declaración que indica hacia dónde nos dirigimos a largo plazo. </a:t>
            </a: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832224" y="2786167"/>
            <a:ext cx="3149405" cy="7386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s-MX" altLang="es-MX" sz="1400" dirty="0"/>
              <a:t>La </a:t>
            </a:r>
            <a:r>
              <a:rPr lang="es-MX" altLang="es-MX" sz="1400" b="1" dirty="0"/>
              <a:t>Misión</a:t>
            </a:r>
            <a:r>
              <a:rPr lang="es-MX" altLang="es-MX" sz="1400" dirty="0"/>
              <a:t> es nuestra razón de ser, es decir, nuestro propósito como Movimiento.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137109" y="1534253"/>
            <a:ext cx="659742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s-MX" sz="1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Construir el reino de Dios desde las familias, de modo que en ellas se anuncie, celebre y sirva el Evangelio del matrimonio, la familia y la vida, y sean familias, fermento de vida cristiana en su comunidad.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137109" y="2786167"/>
            <a:ext cx="6597429" cy="17686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200"/>
              </a:lnSpc>
              <a:defRPr/>
            </a:pPr>
            <a:r>
              <a:rPr lang="es-MX" sz="1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Brindar a los matrimonios y jóvenes una evangelización integral que incluye una formación pedagógica, dinámica, progresiva y sistemática a través de la cual se promueven valores humanos y cristianos, se aprende a dialogar y se proporcionan medios e instrumentos para propiciar que sus familias sean: verdaderas comunidades de personas, servidoras de la vida, promotoras del bien común y un lugar desde donde se busca la santidad.</a:t>
            </a:r>
            <a:endParaRPr lang="es-ES" sz="1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1" name="3 Rectángulo"/>
          <p:cNvSpPr>
            <a:spLocks noChangeArrowheads="1"/>
          </p:cNvSpPr>
          <p:nvPr/>
        </p:nvSpPr>
        <p:spPr bwMode="auto">
          <a:xfrm>
            <a:off x="832224" y="4930079"/>
            <a:ext cx="3149405" cy="7386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s-MX" altLang="es-MX" sz="1400" dirty="0"/>
              <a:t>El </a:t>
            </a:r>
            <a:r>
              <a:rPr lang="es-MX" altLang="es-MX" sz="1400" b="1" dirty="0"/>
              <a:t>Carisma</a:t>
            </a:r>
            <a:r>
              <a:rPr lang="es-MX" altLang="es-MX" sz="1400" dirty="0"/>
              <a:t> es la gracia que el Espíritu Santo regala al Movimiento para impulsarlo a cumplir su Misión.</a:t>
            </a:r>
          </a:p>
        </p:txBody>
      </p:sp>
      <p:sp>
        <p:nvSpPr>
          <p:cNvPr id="12" name="5 Rectángulo"/>
          <p:cNvSpPr/>
          <p:nvPr/>
        </p:nvSpPr>
        <p:spPr>
          <a:xfrm>
            <a:off x="4137108" y="4930079"/>
            <a:ext cx="6597429" cy="640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200"/>
              </a:lnSpc>
              <a:defRPr/>
            </a:pPr>
            <a:r>
              <a:rPr lang="es-MX" sz="1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La espiritualidad conyugal y en consecuencia el apostolado familiar como medio de santificación de toda la familia. </a:t>
            </a:r>
            <a:endParaRPr lang="es-ES" sz="1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15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google.com.mx/url?sa=i&amp;source=images&amp;cd=&amp;docid=wMJhIbUHlsyDKM&amp;tbnid=Os-4RUBiOkX5rM&amp;ved=0CAUQjBw&amp;url=http%3A%2F%2Fveridianapedrosamerino.files.wordpress.com%2F2011%2F10%2Fcontemplar_la_naturaleza-12435.jpg&amp;ei=ifpOU8X4EKXr2QXonICQCw&amp;psig=AFQjCNEhD8pe4ij58MBbd8HeLAKKuabwrw&amp;ust=13977712733543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45" y="1241078"/>
            <a:ext cx="3016217" cy="266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5"/>
          <p:cNvSpPr txBox="1">
            <a:spLocks/>
          </p:cNvSpPr>
          <p:nvPr/>
        </p:nvSpPr>
        <p:spPr bwMode="auto">
          <a:xfrm>
            <a:off x="944884" y="598140"/>
            <a:ext cx="61157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s-MX" altLang="es-MX" sz="2400" b="1" dirty="0">
                <a:solidFill>
                  <a:srgbClr val="002060"/>
                </a:solidFill>
                <a:latin typeface="Verdana" pitchFamily="34" charset="0"/>
              </a:rPr>
              <a:t>2.- VER LA REALIDAD</a:t>
            </a:r>
          </a:p>
        </p:txBody>
      </p:sp>
      <p:sp>
        <p:nvSpPr>
          <p:cNvPr id="9" name="3 Rectángulo"/>
          <p:cNvSpPr/>
          <p:nvPr/>
        </p:nvSpPr>
        <p:spPr>
          <a:xfrm>
            <a:off x="944883" y="1241078"/>
            <a:ext cx="6863611" cy="47859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s-MX" dirty="0"/>
              <a:t>Es un análisis externo, el cual consiste en detectar y evaluar acontecimientos y tendencias que sucedan en el entorno del Sector y la Diócesis.  Conociendo mejor la situación del entorno, se podrán detectar las oportunidades y las amenazas.</a:t>
            </a:r>
          </a:p>
          <a:p>
            <a:pPr>
              <a:defRPr/>
            </a:pPr>
            <a:endParaRPr lang="es-MX" dirty="0"/>
          </a:p>
          <a:p>
            <a:pPr>
              <a:defRPr/>
            </a:pPr>
            <a:r>
              <a:rPr lang="es-MX" dirty="0"/>
              <a:t>Elaborar un breve reporte en que se evalúen características como: </a:t>
            </a:r>
          </a:p>
          <a:p>
            <a:pPr>
              <a:defRPr/>
            </a:pPr>
            <a:endParaRPr lang="es-MX" dirty="0"/>
          </a:p>
          <a:p>
            <a:pPr marL="53657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dirty="0"/>
              <a:t>Situación económica y laboral de la comunidad. </a:t>
            </a:r>
          </a:p>
          <a:p>
            <a:pPr marL="53657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dirty="0"/>
              <a:t>Problemáticas sociales presentes y tendencias.</a:t>
            </a:r>
          </a:p>
          <a:p>
            <a:pPr marL="53657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dirty="0"/>
              <a:t>Capacidades tecnológicas (uso de celulares, computadoras, etc.)</a:t>
            </a:r>
          </a:p>
          <a:p>
            <a:pPr marL="53657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dirty="0"/>
              <a:t>Nivel educativo de padres y de hijos.</a:t>
            </a:r>
          </a:p>
          <a:p>
            <a:pPr marL="53657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dirty="0"/>
              <a:t>Nivel de compromiso cristiano.</a:t>
            </a:r>
          </a:p>
          <a:p>
            <a:pPr marL="53657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dirty="0"/>
              <a:t>Presencia de otros grupos y apostolados.</a:t>
            </a:r>
          </a:p>
          <a:p>
            <a:pPr marL="53657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dirty="0"/>
              <a:t>Presencia de sectas y denominaciones religiosas.</a:t>
            </a:r>
          </a:p>
          <a:p>
            <a:pPr marL="53657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MX" dirty="0"/>
              <a:t>Apoyo de Sacerdotes, religiosas y religiosos.</a:t>
            </a:r>
          </a:p>
        </p:txBody>
      </p:sp>
      <p:sp>
        <p:nvSpPr>
          <p:cNvPr id="10" name="5 Rectángulo"/>
          <p:cNvSpPr/>
          <p:nvPr/>
        </p:nvSpPr>
        <p:spPr>
          <a:xfrm>
            <a:off x="8895530" y="1281225"/>
            <a:ext cx="291047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19050" prstMaterial="matte">
              <a:bevelT w="19050" h="44450" prst="artDeco"/>
              <a:contourClr>
                <a:srgbClr val="92DB49"/>
              </a:contourClr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defRPr/>
            </a:pPr>
            <a:r>
              <a:rPr lang="es-ES" sz="2400" b="1" spc="50" dirty="0">
                <a:ln w="11430">
                  <a:noFill/>
                </a:ln>
                <a:solidFill>
                  <a:srgbClr val="CB54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¿A qué nos </a:t>
            </a:r>
          </a:p>
          <a:p>
            <a:pPr>
              <a:lnSpc>
                <a:spcPts val="2400"/>
              </a:lnSpc>
              <a:defRPr/>
            </a:pPr>
            <a:r>
              <a:rPr lang="es-ES" sz="2400" b="1" spc="50" dirty="0">
                <a:ln w="11430">
                  <a:noFill/>
                </a:ln>
                <a:solidFill>
                  <a:srgbClr val="CB54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enfrentamos?</a:t>
            </a:r>
          </a:p>
        </p:txBody>
      </p:sp>
    </p:spTree>
    <p:extLst>
      <p:ext uri="{BB962C8B-B14F-4D97-AF65-F5344CB8AC3E}">
        <p14:creationId xmlns:p14="http://schemas.microsoft.com/office/powerpoint/2010/main" val="12194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1"/>
          <a:stretch>
            <a:fillRect/>
          </a:stretch>
        </p:blipFill>
        <p:spPr bwMode="auto">
          <a:xfrm>
            <a:off x="9637295" y="1502631"/>
            <a:ext cx="2018619" cy="23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5"/>
          <p:cNvSpPr txBox="1">
            <a:spLocks/>
          </p:cNvSpPr>
          <p:nvPr/>
        </p:nvSpPr>
        <p:spPr bwMode="auto">
          <a:xfrm>
            <a:off x="834778" y="491895"/>
            <a:ext cx="61157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s-MX" altLang="es-MX" sz="2400" b="1" dirty="0">
                <a:solidFill>
                  <a:srgbClr val="002060"/>
                </a:solidFill>
                <a:latin typeface="Verdana" pitchFamily="34" charset="0"/>
              </a:rPr>
              <a:t>3.- ANALIZAR RECURSOS</a:t>
            </a:r>
          </a:p>
        </p:txBody>
      </p:sp>
      <p:sp>
        <p:nvSpPr>
          <p:cNvPr id="9" name="3 Rectángulo"/>
          <p:cNvSpPr>
            <a:spLocks noChangeArrowheads="1"/>
          </p:cNvSpPr>
          <p:nvPr/>
        </p:nvSpPr>
        <p:spPr bwMode="auto">
          <a:xfrm>
            <a:off x="1515980" y="2489911"/>
            <a:ext cx="7412376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Cantidad de promotores confirmados para primer nivel y ciclo de preinscripción.</a:t>
            </a:r>
          </a:p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Cantidad de nuevos promotores (potenciales) provenientes de tercer nivel u otros mecanismos. </a:t>
            </a:r>
          </a:p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Cantidad de personas comprometidas con la Pesca.</a:t>
            </a:r>
          </a:p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Recursos financieros disponibles para la Pesca.</a:t>
            </a:r>
          </a:p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Capacidades tecnológicas para organización y control de los equipos de Pesca. </a:t>
            </a:r>
          </a:p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Nivel de conocimiento, capacitación y entrenamiento de los integrantes de equipos de pesca.</a:t>
            </a:r>
          </a:p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Apoyo de Sacerdotes, religiosas y religiosos.</a:t>
            </a:r>
          </a:p>
        </p:txBody>
      </p:sp>
      <p:sp>
        <p:nvSpPr>
          <p:cNvPr id="10" name="4 Rectángulo"/>
          <p:cNvSpPr>
            <a:spLocks noChangeArrowheads="1"/>
          </p:cNvSpPr>
          <p:nvPr/>
        </p:nvSpPr>
        <p:spPr bwMode="auto">
          <a:xfrm>
            <a:off x="1354233" y="1134833"/>
            <a:ext cx="677701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s-MX" altLang="es-MX" dirty="0"/>
              <a:t>Consiste en el estudio de los diferentes elementos con que cuenta el Sector, con el fin de conocer la capacidad que se tiene, y además detectar sus fortalezas y debilidades.</a:t>
            </a:r>
          </a:p>
        </p:txBody>
      </p:sp>
      <p:sp>
        <p:nvSpPr>
          <p:cNvPr id="11" name="5 Rectángulo"/>
          <p:cNvSpPr>
            <a:spLocks noChangeArrowheads="1"/>
          </p:cNvSpPr>
          <p:nvPr/>
        </p:nvSpPr>
        <p:spPr bwMode="auto">
          <a:xfrm>
            <a:off x="1354233" y="2008899"/>
            <a:ext cx="66412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s-MX" altLang="es-MX" dirty="0"/>
              <a:t>Elaborar un breve reporte en que se evalúen características como: </a:t>
            </a:r>
          </a:p>
        </p:txBody>
      </p:sp>
    </p:spTree>
    <p:extLst>
      <p:ext uri="{BB962C8B-B14F-4D97-AF65-F5344CB8AC3E}">
        <p14:creationId xmlns:p14="http://schemas.microsoft.com/office/powerpoint/2010/main" val="34864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5"/>
          <p:cNvSpPr txBox="1">
            <a:spLocks/>
          </p:cNvSpPr>
          <p:nvPr/>
        </p:nvSpPr>
        <p:spPr bwMode="auto">
          <a:xfrm>
            <a:off x="1818430" y="723298"/>
            <a:ext cx="61157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s-MX" altLang="es-MX" sz="2400" b="1" dirty="0">
                <a:solidFill>
                  <a:srgbClr val="002060"/>
                </a:solidFill>
                <a:latin typeface="Verdana" pitchFamily="34" charset="0"/>
              </a:rPr>
              <a:t>4.- DEFINIR OBJETIVOS</a:t>
            </a:r>
          </a:p>
        </p:txBody>
      </p:sp>
      <p:sp>
        <p:nvSpPr>
          <p:cNvPr id="8" name="4 Rectángulo"/>
          <p:cNvSpPr>
            <a:spLocks noChangeArrowheads="1"/>
          </p:cNvSpPr>
          <p:nvPr/>
        </p:nvSpPr>
        <p:spPr bwMode="auto">
          <a:xfrm>
            <a:off x="3805921" y="1538450"/>
            <a:ext cx="6764919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s-MX" altLang="es-MX" dirty="0"/>
              <a:t>Una vez realizado los análisis externos e internos del Sector, se procede a establecer los objetivos que permitan capitalizar las oportunidades externas y fortalezas internas, así como superar las amenazas externas y debilidades internas.</a:t>
            </a:r>
          </a:p>
          <a:p>
            <a:pPr algn="just" eaLnBrk="1" hangingPunct="1"/>
            <a:endParaRPr lang="es-MX" altLang="es-MX" dirty="0"/>
          </a:p>
          <a:p>
            <a:pPr algn="just" eaLnBrk="1" hangingPunct="1"/>
            <a:r>
              <a:rPr lang="es-MX" altLang="es-MX" dirty="0"/>
              <a:t>Los objetivos se establecen teniendo en cuenta los recursos o la capacidad del Sector, así como la situación del entorno:</a:t>
            </a:r>
          </a:p>
        </p:txBody>
      </p:sp>
      <p:sp>
        <p:nvSpPr>
          <p:cNvPr id="9" name="5 Rectángulo"/>
          <p:cNvSpPr>
            <a:spLocks noChangeArrowheads="1"/>
          </p:cNvSpPr>
          <p:nvPr/>
        </p:nvSpPr>
        <p:spPr bwMode="auto">
          <a:xfrm>
            <a:off x="3805921" y="3570450"/>
            <a:ext cx="6287760" cy="26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Cantidad de equipos de primer nivel a formar.</a:t>
            </a:r>
          </a:p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Cantidad esperada de matrimonios potenciales (interesados).</a:t>
            </a:r>
          </a:p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Cantidad esperada de matrimonios confirmados.</a:t>
            </a:r>
          </a:p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Cantidad de nuevos promotores para capacitar. </a:t>
            </a:r>
          </a:p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Cantidad de equipos de Pesca a formar.</a:t>
            </a:r>
          </a:p>
          <a:p>
            <a:pPr algn="just" eaLnBrk="1" hangingPunct="1">
              <a:spcAft>
                <a:spcPts val="900"/>
              </a:spcAft>
              <a:buFont typeface="Arial" charset="0"/>
              <a:buChar char="•"/>
            </a:pPr>
            <a:r>
              <a:rPr lang="es-MX" altLang="es-MX" dirty="0"/>
              <a:t>Entorno geográfico a cubrir.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t="2986" r="6081" b="3615"/>
          <a:stretch>
            <a:fillRect/>
          </a:stretch>
        </p:blipFill>
        <p:spPr bwMode="auto">
          <a:xfrm rot="20547398">
            <a:off x="839008" y="2974399"/>
            <a:ext cx="2436124" cy="311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2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5"/>
          <p:cNvSpPr txBox="1">
            <a:spLocks/>
          </p:cNvSpPr>
          <p:nvPr/>
        </p:nvSpPr>
        <p:spPr bwMode="auto">
          <a:xfrm>
            <a:off x="602012" y="674085"/>
            <a:ext cx="61157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s-MX" altLang="es-MX" sz="2400" b="1" dirty="0">
                <a:solidFill>
                  <a:srgbClr val="002060"/>
                </a:solidFill>
                <a:latin typeface="Verdana" pitchFamily="34" charset="0"/>
              </a:rPr>
              <a:t>5.- ¿QUÉ HACER?</a:t>
            </a:r>
          </a:p>
        </p:txBody>
      </p:sp>
      <p:sp>
        <p:nvSpPr>
          <p:cNvPr id="8" name="5 Rectángulo"/>
          <p:cNvSpPr>
            <a:spLocks noChangeArrowheads="1"/>
          </p:cNvSpPr>
          <p:nvPr/>
        </p:nvSpPr>
        <p:spPr bwMode="auto">
          <a:xfrm>
            <a:off x="734359" y="1317023"/>
            <a:ext cx="6804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s-MX" altLang="es-MX"/>
              <a:t>Diseñar, evaluar y seleccionar las estrategias que permitan alcanzar, de la mejor manera posible, los objetivos definidos.</a:t>
            </a:r>
          </a:p>
        </p:txBody>
      </p:sp>
      <p:sp>
        <p:nvSpPr>
          <p:cNvPr id="9" name="6 Rectángulo"/>
          <p:cNvSpPr>
            <a:spLocks noChangeArrowheads="1"/>
          </p:cNvSpPr>
          <p:nvPr/>
        </p:nvSpPr>
        <p:spPr bwMode="auto">
          <a:xfrm>
            <a:off x="704857" y="2219698"/>
            <a:ext cx="683423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MX" altLang="es-MX" dirty="0"/>
              <a:t>Se evalúan las estrategias que se hayan utilizado anteriormente, hayan tenido o no buenos resultados.</a:t>
            </a:r>
          </a:p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MX" altLang="es-MX" dirty="0"/>
              <a:t>Se analizan las estrategias utilizadas en otros Sectores o Diócesis.</a:t>
            </a:r>
          </a:p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MX" altLang="es-MX" dirty="0"/>
              <a:t>Se diseña una serie manejable de estrategias factibles, teniendo en cuenta el análisis de recursos realizado.</a:t>
            </a:r>
          </a:p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MX" altLang="es-MX" dirty="0"/>
              <a:t>Se evalúan las estrategias propuestas, se determinan las ventajas, las desventajas, los costos y los beneficios de cada una.</a:t>
            </a:r>
          </a:p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MX" altLang="es-MX" dirty="0"/>
              <a:t>Se seleccionan las estrategias a utilizar, y se clasifican por orden de atractivo (resultados esperados).</a:t>
            </a:r>
          </a:p>
        </p:txBody>
      </p:sp>
      <p:pic>
        <p:nvPicPr>
          <p:cNvPr id="10" name="Picture 9" descr="http://www.psicologialaboral.net/articulos/wp-content/uploads/2013/01/motivacion-laboral-tecnicas-estrategias-ejemp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398" y="1387289"/>
            <a:ext cx="3169288" cy="1608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www.google.com.mx/url?sa=i&amp;source=images&amp;cd=&amp;docid=FRWwcIlUKPUFxM&amp;tbnid=kwWPAY_q0rhAVM:&amp;ved=0CAUQjBw4UQ&amp;url=http%3A%2F%2Fmengonline.com%2Fwp-content%2Fuploads%2F2014%2F01%2FPlanning-a-PR-Strategy.jpg&amp;ei=tRpPU77mFcOMyAT43oHQCw&amp;psig=AFQjCNEd9nWRd8Cc4fnbpzXSuz_ZDqb19A&amp;ust=139777950956564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927">
            <a:off x="8494680" y="1412872"/>
            <a:ext cx="2545260" cy="226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5"/>
          <p:cNvSpPr txBox="1">
            <a:spLocks/>
          </p:cNvSpPr>
          <p:nvPr/>
        </p:nvSpPr>
        <p:spPr bwMode="auto">
          <a:xfrm>
            <a:off x="1365634" y="536929"/>
            <a:ext cx="61157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s-MX" altLang="es-MX" sz="2400" b="1" dirty="0">
                <a:solidFill>
                  <a:srgbClr val="002060"/>
                </a:solidFill>
                <a:latin typeface="Verdana" pitchFamily="34" charset="0"/>
              </a:rPr>
              <a:t>6.- ¿CÓMO HACERLO?</a:t>
            </a:r>
          </a:p>
        </p:txBody>
      </p:sp>
      <p:sp>
        <p:nvSpPr>
          <p:cNvPr id="10" name="4 Rectángulo"/>
          <p:cNvSpPr>
            <a:spLocks noChangeArrowheads="1"/>
          </p:cNvSpPr>
          <p:nvPr/>
        </p:nvSpPr>
        <p:spPr bwMode="auto">
          <a:xfrm>
            <a:off x="732508" y="1043064"/>
            <a:ext cx="639528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s-MX" altLang="es-MX" dirty="0"/>
              <a:t>Se construye un Plan, en el que se especifica cómo es que se van a alcanzar los objetivos propuestos, es decir, cómo se van a implementar o ejecutar las estrategias seleccionadas.</a:t>
            </a:r>
          </a:p>
          <a:p>
            <a:pPr eaLnBrk="1" hangingPunct="1"/>
            <a:endParaRPr lang="es-MX" altLang="es-MX" dirty="0"/>
          </a:p>
        </p:txBody>
      </p:sp>
      <p:sp>
        <p:nvSpPr>
          <p:cNvPr id="11" name="5 Rectángulo"/>
          <p:cNvSpPr>
            <a:spLocks noChangeArrowheads="1"/>
          </p:cNvSpPr>
          <p:nvPr/>
        </p:nvSpPr>
        <p:spPr bwMode="auto">
          <a:xfrm>
            <a:off x="732508" y="2587450"/>
            <a:ext cx="6284068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MX" altLang="es-MX" dirty="0"/>
              <a:t>Las metas específicas que permitan alcanzar los objetivos generales, considerando fechas de cumplimiento.</a:t>
            </a:r>
          </a:p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MX" altLang="es-MX" dirty="0"/>
              <a:t>Cuáles serán las estrategias específicas o cursos de acción que se van a realizar.</a:t>
            </a:r>
          </a:p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MX" altLang="es-MX" dirty="0"/>
              <a:t>Qué recursos se van a utilizar (volantes, formatos, equipo de sonido, etc.), indicando cómo es que se van a distribuir.</a:t>
            </a:r>
          </a:p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MX" altLang="es-MX" dirty="0"/>
              <a:t>Equipos a formar, la estrategia a ocupar por equipo, los nombres de sus integrantes y sus roles. </a:t>
            </a:r>
          </a:p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MX" altLang="es-MX" dirty="0"/>
              <a:t>Las actividades generales de cada rol definido.</a:t>
            </a:r>
          </a:p>
        </p:txBody>
      </p:sp>
      <p:sp>
        <p:nvSpPr>
          <p:cNvPr id="12" name="6 Rectángulo"/>
          <p:cNvSpPr>
            <a:spLocks noChangeArrowheads="1"/>
          </p:cNvSpPr>
          <p:nvPr/>
        </p:nvSpPr>
        <p:spPr bwMode="auto">
          <a:xfrm>
            <a:off x="732508" y="2058548"/>
            <a:ext cx="2980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s-MX" altLang="es-MX" dirty="0"/>
              <a:t>En el plan se debe señalar: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840" y="4004339"/>
            <a:ext cx="3354940" cy="21236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5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512" y="752139"/>
            <a:ext cx="39243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4744" y="700704"/>
            <a:ext cx="39052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5244" y="2866689"/>
            <a:ext cx="3714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4095" y="4712208"/>
            <a:ext cx="39338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34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749550" y="393192"/>
            <a:ext cx="8775194" cy="990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Big Caslon Medium"/>
                <a:ea typeface="+mj-ea"/>
                <a:cs typeface="+mj-cs"/>
              </a:rPr>
              <a:t>Comparte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Big Caslon Medium"/>
                <a:ea typeface="+mj-ea"/>
                <a:cs typeface="+mj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Big Caslon Medium"/>
                <a:ea typeface="+mj-ea"/>
                <a:cs typeface="+mj-cs"/>
              </a:rPr>
              <a:t>tus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Big Caslon Medium"/>
                <a:ea typeface="+mj-ea"/>
                <a:cs typeface="+mj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Big Caslon Medium"/>
                <a:ea typeface="+mj-ea"/>
                <a:cs typeface="+mj-cs"/>
              </a:rPr>
              <a:t>experiencias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Big Caslon Medium"/>
                <a:ea typeface="+mj-ea"/>
                <a:cs typeface="+mj-cs"/>
              </a:rPr>
              <a:t>: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896112" y="1661338"/>
            <a:ext cx="10177272" cy="1023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¿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Cúales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 son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tus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expectativas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 para la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Pesca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 de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este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año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EB606">
                    <a:lumMod val="50000"/>
                  </a:srgbClr>
                </a:solidFill>
                <a:effectLst/>
                <a:uLnTx/>
                <a:uFillTx/>
                <a:latin typeface="Big Caslon Medium"/>
                <a:ea typeface="+mn-ea"/>
                <a:cs typeface="+mn-cs"/>
              </a:rPr>
              <a:t>?</a:t>
            </a:r>
          </a:p>
        </p:txBody>
      </p:sp>
      <p:pic>
        <p:nvPicPr>
          <p:cNvPr id="9" name="Content Placeholder 6" descr="14-14-4642f3c0.jpg"/>
          <p:cNvPicPr>
            <a:picLocks noChangeAspect="1"/>
          </p:cNvPicPr>
          <p:nvPr/>
        </p:nvPicPr>
        <p:blipFill>
          <a:blip r:embed="rId2"/>
          <a:srcRect l="-21569" r="-21569"/>
          <a:stretch>
            <a:fillRect/>
          </a:stretch>
        </p:blipFill>
        <p:spPr>
          <a:xfrm>
            <a:off x="6492240" y="2365248"/>
            <a:ext cx="5562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49275" y="-179832"/>
            <a:ext cx="11401933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dotDotDash" strike="noStrike" kern="1200" cap="none" spc="0" normalizeH="0" baseline="0" noProof="0" dirty="0" err="1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Eurostile"/>
                <a:ea typeface="+mj-ea"/>
                <a:cs typeface="+mj-cs"/>
              </a:rPr>
              <a:t>Texto</a:t>
            </a:r>
            <a:r>
              <a:rPr kumimoji="0" lang="en-US" sz="4800" b="0" i="0" u="dotDotDash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Eurostile"/>
                <a:ea typeface="+mj-ea"/>
                <a:cs typeface="+mj-cs"/>
              </a:rPr>
              <a:t> para </a:t>
            </a:r>
            <a:r>
              <a:rPr kumimoji="0" lang="en-US" sz="4800" b="0" i="0" u="dotDotDash" strike="noStrike" kern="1200" cap="none" spc="0" normalizeH="0" baseline="0" noProof="0" dirty="0" err="1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Eurostile"/>
                <a:ea typeface="+mj-ea"/>
                <a:cs typeface="+mj-cs"/>
              </a:rPr>
              <a:t>hacer</a:t>
            </a:r>
            <a:r>
              <a:rPr kumimoji="0" lang="en-US" sz="4800" b="0" i="0" u="dotDotDash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Eurostile"/>
                <a:ea typeface="+mj-ea"/>
                <a:cs typeface="+mj-cs"/>
              </a:rPr>
              <a:t> la </a:t>
            </a:r>
            <a:r>
              <a:rPr kumimoji="0" lang="en-US" sz="4800" b="0" i="0" u="dotDotDash" strike="noStrike" kern="1200" cap="none" spc="0" normalizeH="0" baseline="0" noProof="0" dirty="0" err="1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Eurostile"/>
                <a:ea typeface="+mj-ea"/>
                <a:cs typeface="+mj-cs"/>
              </a:rPr>
              <a:t>Invitación</a:t>
            </a:r>
            <a:r>
              <a:rPr kumimoji="0" lang="en-US" sz="4800" b="0" i="0" u="dotDotDash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Eurostile"/>
                <a:ea typeface="+mj-ea"/>
                <a:cs typeface="+mj-cs"/>
              </a:rPr>
              <a:t> </a:t>
            </a:r>
            <a:r>
              <a:rPr kumimoji="0" lang="en-US" sz="4800" b="0" i="0" u="dotDotDash" strike="noStrike" kern="1200" cap="none" spc="0" normalizeH="0" baseline="0" noProof="0" dirty="0" err="1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Eurostile"/>
                <a:ea typeface="+mj-ea"/>
                <a:cs typeface="+mj-cs"/>
              </a:rPr>
              <a:t>en</a:t>
            </a:r>
            <a:r>
              <a:rPr kumimoji="0" lang="en-US" sz="4800" b="0" i="0" u="dotDotDash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Eurostile"/>
                <a:ea typeface="+mj-ea"/>
                <a:cs typeface="+mj-cs"/>
              </a:rPr>
              <a:t> Misa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549275" y="2209800"/>
            <a:ext cx="11017885" cy="41147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Buenos días (buenas noches), somos _______</a:t>
            </a:r>
            <a:r>
              <a:rPr kumimoji="0" lang="es-ES_tradnl" sz="1800" b="1" i="0" u="sng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(el)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________ y _____</a:t>
            </a:r>
            <a:r>
              <a:rPr kumimoji="0" lang="es-ES_tradnl" sz="1800" b="1" i="0" u="sng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(ella)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_________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srgbClr val="244A58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Pertenecemos al Movimiento Familiar Cristiano, apostolado que promueve valores humanos y cristianos de la familia en la comunidad.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srgbClr val="244A58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El MFC ofrece herramientas que nos ayudan a crecer de manera personal, conyugal y familiar, basados en la palabra de Dios y el diálogo.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srgbClr val="244A58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Trabajamos con matrimonios sacramentados y aquellos que no tengan impedimento para recibir dicho sacramento. </a:t>
            </a:r>
            <a:r>
              <a:rPr kumimoji="0" lang="es-ES_tradnl" sz="18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ysClr val="windowText" lastClr="000000"/>
                  </a:solidFill>
                </a:uFill>
                <a:latin typeface="News Gothic MT"/>
                <a:ea typeface="+mn-ea"/>
                <a:cs typeface="+mn-cs"/>
              </a:rPr>
              <a:t>De igual forma se trabaja con grupos formados con jóvenes.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es-ES_tradnl" sz="18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ysClr val="windowText" lastClr="000000"/>
                </a:solidFill>
              </a:uFill>
              <a:latin typeface="News Gothic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Las reuniones se realizan  dos veces al mes con duración de 2 horas cada una, durante todo un ciclo escolar.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srgbClr val="244A58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Les hacemos una atenta invitación a pertenecer a nuestro MFC, para mayores informes estaremos en las diferentes entradas de la Iglesia.  Gracias.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srgbClr val="244A58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9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795527" y="300743"/>
            <a:ext cx="11027664" cy="15577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s-E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kumimoji="0" sz="4600" b="1" i="0" u="none" strike="noStrike" cap="none" spc="0" normalizeH="0" baseline="0">
                <a:ln>
                  <a:noFill/>
                </a:ln>
                <a:solidFill>
                  <a:srgbClr val="E2751D">
                    <a:lumMod val="50000"/>
                  </a:srgbClr>
                </a:solidFill>
                <a:effectLst/>
                <a:uLnTx/>
                <a:uFillTx/>
                <a:latin typeface="Goudy Old Style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Arma</a:t>
            </a:r>
            <a:r>
              <a:rPr lang="en-US" sz="4000" dirty="0"/>
              <a:t> un Stand con </a:t>
            </a:r>
            <a:r>
              <a:rPr lang="en-US" sz="4000" dirty="0" err="1"/>
              <a:t>todos</a:t>
            </a:r>
            <a:r>
              <a:rPr lang="en-US" sz="4000" dirty="0"/>
              <a:t> los </a:t>
            </a:r>
            <a:r>
              <a:rPr lang="en-US" sz="4000" dirty="0" err="1"/>
              <a:t>materiales</a:t>
            </a:r>
            <a:r>
              <a:rPr lang="en-US" sz="4000" dirty="0"/>
              <a:t> con los que </a:t>
            </a:r>
            <a:r>
              <a:rPr lang="en-US" sz="4000" dirty="0" err="1"/>
              <a:t>cuenta</a:t>
            </a:r>
            <a:r>
              <a:rPr lang="en-US" sz="4000" dirty="0"/>
              <a:t> el MFC</a:t>
            </a:r>
          </a:p>
        </p:txBody>
      </p:sp>
      <p:pic>
        <p:nvPicPr>
          <p:cNvPr id="1026" name="Picture 2" descr="52f03bbf-f2d2-4063-83d6-d4ea8cab2bcd@mg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85696" y="467432"/>
            <a:ext cx="4592467" cy="718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9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11211" y="689113"/>
            <a:ext cx="11924270" cy="5592417"/>
          </a:xfrm>
        </p:spPr>
        <p:txBody>
          <a:bodyPr numCol="2">
            <a:norm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s-ES" sz="2800" b="1" dirty="0">
                <a:solidFill>
                  <a:srgbClr val="770303"/>
                </a:solidFill>
                <a:ea typeface="Calibri" pitchFamily="34" charset="0"/>
                <a:cs typeface="Times New Roman" pitchFamily="18" charset="0"/>
              </a:rPr>
              <a:t>Invocación al Espíritu Santo</a:t>
            </a:r>
          </a:p>
          <a:p>
            <a:pPr algn="ctr" eaLnBrk="0" hangingPunct="0">
              <a:lnSpc>
                <a:spcPct val="110000"/>
              </a:lnSpc>
            </a:pPr>
            <a:endParaRPr lang="es-ES" sz="1800" b="1" dirty="0">
              <a:solidFill>
                <a:srgbClr val="770303"/>
              </a:solidFill>
              <a:cs typeface="Times New Roman" pitchFamily="18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800" b="1" dirty="0">
                <a:solidFill>
                  <a:schemeClr val="tx1"/>
                </a:solidFill>
                <a:cs typeface="Times New Roman" pitchFamily="18" charset="0"/>
              </a:rPr>
              <a:t>Ven, Espíritu Santo, llena</a:t>
            </a:r>
            <a:r>
              <a:rPr lang="es-ES" sz="28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los corazones de tus fieles y enciende en ellos el fuego de tu amor.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8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Envía Señor, tu Espíritu, y todas las cosas serán creadas y se renovará la faz de la Tierra.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8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Oh Dios, que has instruido los corazones de tus fieles con la luz del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ES" sz="28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ES" sz="28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8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Espíritu Santo,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8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danos a saber rectamente la verdad según tu mismo Espíritu y gozar para siempre de tus consuelos, por Jesucristo nuestro Señor.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ES" sz="28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8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Amén</a:t>
            </a:r>
          </a:p>
          <a:p>
            <a:pPr>
              <a:lnSpc>
                <a:spcPct val="120000"/>
              </a:lnSpc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2380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47139" y="667512"/>
            <a:ext cx="8042276" cy="95595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200" b="1" i="1" dirty="0">
                <a:solidFill>
                  <a:schemeClr val="tx1"/>
                </a:solidFill>
                <a:latin typeface="Academy Engraved LET"/>
              </a:rPr>
              <a:t>Y </a:t>
            </a:r>
            <a:r>
              <a:rPr lang="en-US" sz="5200" b="1" i="1" dirty="0" err="1">
                <a:solidFill>
                  <a:schemeClr val="tx1"/>
                </a:solidFill>
                <a:latin typeface="Academy Engraved LET"/>
              </a:rPr>
              <a:t>ahora</a:t>
            </a:r>
            <a:r>
              <a:rPr lang="en-US" sz="5200" b="1" i="1" dirty="0">
                <a:solidFill>
                  <a:schemeClr val="tx1"/>
                </a:solidFill>
                <a:latin typeface="Academy Engraved LET"/>
              </a:rPr>
              <a:t> ¿que </a:t>
            </a:r>
            <a:r>
              <a:rPr lang="en-US" sz="5200" b="1" i="1" dirty="0" err="1">
                <a:solidFill>
                  <a:schemeClr val="tx1"/>
                </a:solidFill>
                <a:latin typeface="Academy Engraved LET"/>
              </a:rPr>
              <a:t>sigue</a:t>
            </a:r>
            <a:r>
              <a:rPr lang="en-US" sz="5200" b="1" i="1" dirty="0">
                <a:solidFill>
                  <a:schemeClr val="tx1"/>
                </a:solidFill>
                <a:latin typeface="Academy Engraved LET"/>
              </a:rPr>
              <a:t>?</a:t>
            </a:r>
          </a:p>
        </p:txBody>
      </p:sp>
      <p:pic>
        <p:nvPicPr>
          <p:cNvPr id="9" name="Content Placeholder 3" descr="descanso.jpg"/>
          <p:cNvPicPr>
            <a:picLocks noChangeAspect="1"/>
          </p:cNvPicPr>
          <p:nvPr/>
        </p:nvPicPr>
        <p:blipFill>
          <a:blip r:embed="rId2"/>
          <a:srcRect l="-42580" r="-42580"/>
          <a:stretch>
            <a:fillRect/>
          </a:stretch>
        </p:blipFill>
        <p:spPr>
          <a:xfrm>
            <a:off x="3044952" y="1468020"/>
            <a:ext cx="8339328" cy="489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 txBox="1">
            <a:spLocks/>
          </p:cNvSpPr>
          <p:nvPr/>
        </p:nvSpPr>
        <p:spPr>
          <a:xfrm>
            <a:off x="1956816" y="0"/>
            <a:ext cx="8847583" cy="14926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E2751D">
                    <a:lumMod val="50000"/>
                  </a:srgbClr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TIPS PARA UNA BUENA PESCA</a:t>
            </a:r>
          </a:p>
        </p:txBody>
      </p:sp>
      <p:pic>
        <p:nvPicPr>
          <p:cNvPr id="10" name="Content Placeholder 10" descr="bienvenida redes.jpg"/>
          <p:cNvPicPr>
            <a:picLocks noChangeAspect="1"/>
          </p:cNvPicPr>
          <p:nvPr/>
        </p:nvPicPr>
        <p:blipFill>
          <a:blip r:embed="rId2"/>
          <a:srcRect l="-42580" r="-42580"/>
          <a:stretch>
            <a:fillRect/>
          </a:stretch>
        </p:blipFill>
        <p:spPr>
          <a:xfrm>
            <a:off x="2359469" y="1783081"/>
            <a:ext cx="804227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786384" y="839096"/>
            <a:ext cx="10716767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s-E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kumimoji="0" sz="4600" b="1" i="0" u="none" strike="noStrike" cap="none" spc="0" normalizeH="0" baseline="0">
                <a:ln>
                  <a:noFill/>
                </a:ln>
                <a:solidFill>
                  <a:srgbClr val="E2751D">
                    <a:lumMod val="50000"/>
                  </a:srgbClr>
                </a:solidFill>
                <a:effectLst/>
                <a:uLnTx/>
                <a:uFillTx/>
                <a:latin typeface="Goudy Old Style"/>
                <a:ea typeface="+mj-ea"/>
                <a:cs typeface="+mj-cs"/>
              </a:defRPr>
            </a:lvl1pPr>
          </a:lstStyle>
          <a:p>
            <a:r>
              <a:rPr lang="en-US" dirty="0" err="1"/>
              <a:t>Distribución</a:t>
            </a:r>
            <a:r>
              <a:rPr lang="en-US" dirty="0"/>
              <a:t> de Volantes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sitios</a:t>
            </a:r>
            <a:r>
              <a:rPr lang="en-US" dirty="0"/>
              <a:t> </a:t>
            </a:r>
            <a:r>
              <a:rPr lang="en-US" dirty="0" err="1"/>
              <a:t>estratégicos</a:t>
            </a:r>
            <a:r>
              <a:rPr lang="en-US" dirty="0"/>
              <a:t> (</a:t>
            </a:r>
            <a:r>
              <a:rPr lang="en-US" dirty="0" err="1"/>
              <a:t>concurridos</a:t>
            </a:r>
            <a:r>
              <a:rPr lang="en-US" dirty="0"/>
              <a:t>)</a:t>
            </a:r>
          </a:p>
        </p:txBody>
      </p:sp>
      <p:pic>
        <p:nvPicPr>
          <p:cNvPr id="6" name="Content Placeholder 7" descr="chen volantes.jpg"/>
          <p:cNvPicPr>
            <a:picLocks noChangeAspect="1"/>
          </p:cNvPicPr>
          <p:nvPr/>
        </p:nvPicPr>
        <p:blipFill>
          <a:blip r:embed="rId2"/>
          <a:srcRect t="-73387" b="-73387"/>
          <a:stretch>
            <a:fillRect/>
          </a:stretch>
        </p:blipFill>
        <p:spPr>
          <a:xfrm>
            <a:off x="6643879" y="1609345"/>
            <a:ext cx="3840480" cy="4343400"/>
          </a:xfrm>
          <a:prstGeom prst="rect">
            <a:avLst/>
          </a:prstGeom>
        </p:spPr>
      </p:pic>
      <p:pic>
        <p:nvPicPr>
          <p:cNvPr id="7" name="Content Placeholder 5" descr="volantes sitios estrategicos.jpg"/>
          <p:cNvPicPr>
            <a:picLocks noChangeAspect="1"/>
          </p:cNvPicPr>
          <p:nvPr/>
        </p:nvPicPr>
        <p:blipFill>
          <a:blip r:embed="rId3"/>
          <a:srcRect t="-25326" b="-25326"/>
          <a:stretch>
            <a:fillRect/>
          </a:stretch>
        </p:blipFill>
        <p:spPr>
          <a:xfrm>
            <a:off x="1353947" y="1819657"/>
            <a:ext cx="384048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896239" y="628784"/>
            <a:ext cx="10478897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s-E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kumimoji="0" sz="4600" b="1" i="0" u="none" strike="noStrike" cap="none" spc="0" normalizeH="0" baseline="0">
                <a:ln>
                  <a:noFill/>
                </a:ln>
                <a:solidFill>
                  <a:srgbClr val="E2751D">
                    <a:lumMod val="50000"/>
                  </a:srgbClr>
                </a:solidFill>
                <a:effectLst/>
                <a:uLnTx/>
                <a:uFillTx/>
                <a:latin typeface="Goudy Old Style"/>
                <a:ea typeface="+mj-ea"/>
                <a:cs typeface="+mj-cs"/>
              </a:defRPr>
            </a:lvl1pPr>
          </a:lstStyle>
          <a:p>
            <a:r>
              <a:rPr lang="en-US" dirty="0" err="1"/>
              <a:t>Colocación</a:t>
            </a:r>
            <a:r>
              <a:rPr lang="en-US" dirty="0"/>
              <a:t> de Mantas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lugares</a:t>
            </a:r>
            <a:r>
              <a:rPr lang="en-US" dirty="0"/>
              <a:t> de mucho </a:t>
            </a:r>
            <a:r>
              <a:rPr lang="en-US" dirty="0" err="1"/>
              <a:t>tráfico</a:t>
            </a:r>
            <a:endParaRPr lang="en-US" dirty="0"/>
          </a:p>
        </p:txBody>
      </p:sp>
      <p:pic>
        <p:nvPicPr>
          <p:cNvPr id="3074" name="Picture 2" descr="http://1.bp.blogspot.com/-PvhDPl0RBDQ/UfINffKADcI/AAAAAAAALMM/O1G59qXvvwk/s1600/MFC+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7" y="2113652"/>
            <a:ext cx="5687441" cy="36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485" y="2141084"/>
            <a:ext cx="4366651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3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649224" y="747656"/>
            <a:ext cx="10671047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s-E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kumimoji="0" sz="4600" b="1" i="0" u="none" strike="noStrike" cap="none" spc="0" normalizeH="0" baseline="0">
                <a:ln>
                  <a:noFill/>
                </a:ln>
                <a:solidFill>
                  <a:srgbClr val="E2751D">
                    <a:lumMod val="50000"/>
                  </a:srgbClr>
                </a:solidFill>
                <a:effectLst/>
                <a:uLnTx/>
                <a:uFillTx/>
                <a:latin typeface="Goudy Old Style"/>
                <a:ea typeface="+mj-ea"/>
                <a:cs typeface="+mj-cs"/>
              </a:defRPr>
            </a:lvl1pPr>
          </a:lstStyle>
          <a:p>
            <a:r>
              <a:rPr lang="en-US" dirty="0" err="1"/>
              <a:t>Anuncios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Bardas de </a:t>
            </a:r>
            <a:r>
              <a:rPr lang="en-US" dirty="0" err="1"/>
              <a:t>nuestras</a:t>
            </a:r>
            <a:r>
              <a:rPr lang="en-US" dirty="0"/>
              <a:t> </a:t>
            </a:r>
            <a:r>
              <a:rPr lang="en-US" dirty="0" err="1"/>
              <a:t>propias</a:t>
            </a:r>
            <a:r>
              <a:rPr lang="en-US" dirty="0"/>
              <a:t> casas.</a:t>
            </a:r>
          </a:p>
        </p:txBody>
      </p:sp>
      <p:pic>
        <p:nvPicPr>
          <p:cNvPr id="7" name="Content Placeholder 9" descr="taller BARDAS.jpg"/>
          <p:cNvPicPr>
            <a:picLocks noChangeAspect="1"/>
          </p:cNvPicPr>
          <p:nvPr/>
        </p:nvPicPr>
        <p:blipFill>
          <a:blip r:embed="rId2"/>
          <a:srcRect t="-6552" b="-6552"/>
          <a:stretch>
            <a:fillRect/>
          </a:stretch>
        </p:blipFill>
        <p:spPr>
          <a:xfrm>
            <a:off x="3735322" y="1819436"/>
            <a:ext cx="4137661" cy="46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33266" y="-20246"/>
            <a:ext cx="11709917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s-E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kumimoji="0" sz="4600" b="1" i="0" u="none" strike="noStrike" cap="none" spc="0" normalizeH="0" baseline="0">
                <a:ln>
                  <a:noFill/>
                </a:ln>
                <a:solidFill>
                  <a:srgbClr val="E2751D">
                    <a:lumMod val="50000"/>
                  </a:srgbClr>
                </a:solidFill>
                <a:effectLst/>
                <a:uLnTx/>
                <a:uFillTx/>
                <a:latin typeface="Goudy Old Style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Uso</a:t>
            </a:r>
            <a:r>
              <a:rPr lang="en-US" sz="4400" dirty="0"/>
              <a:t> de la </a:t>
            </a:r>
            <a:r>
              <a:rPr lang="en-US" sz="4400" dirty="0" err="1"/>
              <a:t>tecnología</a:t>
            </a:r>
            <a:r>
              <a:rPr lang="en-US" sz="4400" dirty="0"/>
              <a:t>: </a:t>
            </a:r>
            <a:r>
              <a:rPr lang="en-US" sz="4400" dirty="0" err="1"/>
              <a:t>Invitación</a:t>
            </a:r>
            <a:r>
              <a:rPr lang="en-US" sz="4400" dirty="0"/>
              <a:t> </a:t>
            </a:r>
            <a:r>
              <a:rPr lang="en-US" sz="4400" dirty="0" err="1"/>
              <a:t>en</a:t>
            </a:r>
            <a:r>
              <a:rPr lang="en-US" sz="4400" dirty="0"/>
              <a:t> </a:t>
            </a:r>
            <a:r>
              <a:rPr lang="en-US" sz="4400" dirty="0" err="1"/>
              <a:t>Redes</a:t>
            </a:r>
            <a:r>
              <a:rPr lang="en-US" sz="4400" dirty="0"/>
              <a:t> </a:t>
            </a:r>
            <a:r>
              <a:rPr lang="en-US" sz="4400" dirty="0" err="1"/>
              <a:t>Sociales</a:t>
            </a:r>
            <a:endParaRPr lang="en-US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6616" t="27914" r="36497" b="13178"/>
          <a:stretch/>
        </p:blipFill>
        <p:spPr>
          <a:xfrm>
            <a:off x="7539135" y="1464787"/>
            <a:ext cx="3974841" cy="4898504"/>
          </a:xfrm>
          <a:prstGeom prst="rect">
            <a:avLst/>
          </a:prstGeom>
        </p:spPr>
      </p:pic>
      <p:pic>
        <p:nvPicPr>
          <p:cNvPr id="5122" name="Picture 2" descr="6c238dbd-e059-4da0-97c0-acb96f7536f7@mg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47" y="1529075"/>
            <a:ext cx="5134165" cy="458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0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36898" y="667413"/>
            <a:ext cx="9499795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s-E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rgbClr val="E2751D">
                    <a:lumMod val="50000"/>
                  </a:srgbClr>
                </a:solidFill>
                <a:effectLst/>
                <a:uLnTx/>
                <a:uFillTx/>
                <a:latin typeface="Goudy Old Style"/>
                <a:ea typeface="+mj-ea"/>
                <a:cs typeface="+mj-cs"/>
              </a:defRPr>
            </a:lvl1pPr>
          </a:lstStyle>
          <a:p>
            <a:r>
              <a:rPr lang="en-US" dirty="0" err="1"/>
              <a:t>Dejar</a:t>
            </a:r>
            <a:r>
              <a:rPr lang="en-US" dirty="0"/>
              <a:t> </a:t>
            </a:r>
            <a:r>
              <a:rPr lang="en-US" dirty="0" err="1"/>
              <a:t>avisos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Tiendita</a:t>
            </a:r>
            <a:r>
              <a:rPr lang="en-US" dirty="0"/>
              <a:t> ó </a:t>
            </a:r>
            <a:r>
              <a:rPr lang="en-US" dirty="0" err="1"/>
              <a:t>Tortillería</a:t>
            </a:r>
            <a:r>
              <a:rPr lang="en-US" dirty="0"/>
              <a:t> de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confianza</a:t>
            </a:r>
            <a:r>
              <a:rPr lang="en-US" dirty="0"/>
              <a:t>.</a:t>
            </a:r>
          </a:p>
        </p:txBody>
      </p:sp>
      <p:pic>
        <p:nvPicPr>
          <p:cNvPr id="8" name="Content Placeholder 4" descr="tienda-de-la-esquina.jpg"/>
          <p:cNvPicPr>
            <a:picLocks noChangeAspect="1"/>
          </p:cNvPicPr>
          <p:nvPr/>
        </p:nvPicPr>
        <p:blipFill>
          <a:blip r:embed="rId2"/>
          <a:srcRect t="-29651" b="-29651"/>
          <a:stretch>
            <a:fillRect/>
          </a:stretch>
        </p:blipFill>
        <p:spPr>
          <a:xfrm>
            <a:off x="1836899" y="2160037"/>
            <a:ext cx="3840480" cy="4876799"/>
          </a:xfrm>
          <a:prstGeom prst="rect">
            <a:avLst/>
          </a:prstGeom>
        </p:spPr>
      </p:pic>
      <p:pic>
        <p:nvPicPr>
          <p:cNvPr id="9" name="Content Placeholder 5" descr="e95f7a_a14bedca5d8d8e4774684d6f2235b761.jpg_512.jpeg"/>
          <p:cNvPicPr>
            <a:picLocks noChangeAspect="1"/>
          </p:cNvPicPr>
          <p:nvPr/>
        </p:nvPicPr>
        <p:blipFill>
          <a:blip r:embed="rId3"/>
          <a:srcRect t="-50513" b="-50513"/>
          <a:stretch>
            <a:fillRect/>
          </a:stretch>
        </p:blipFill>
        <p:spPr>
          <a:xfrm>
            <a:off x="6038695" y="2160037"/>
            <a:ext cx="3840480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25880" y="727505"/>
            <a:ext cx="10301479" cy="133695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Visitas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 a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Matrimonios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en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otros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grupos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 de la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Iglesia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: 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Catecismo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,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Pláticas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, etc.</a:t>
            </a:r>
          </a:p>
        </p:txBody>
      </p:sp>
      <p:pic>
        <p:nvPicPr>
          <p:cNvPr id="5" name="Content Placeholder 5" descr="563093_105031799681184_2037991519_n.jpg"/>
          <p:cNvPicPr>
            <a:picLocks noChangeAspect="1"/>
          </p:cNvPicPr>
          <p:nvPr/>
        </p:nvPicPr>
        <p:blipFill>
          <a:blip r:embed="rId2"/>
          <a:srcRect t="-50537" b="-50537"/>
          <a:stretch>
            <a:fillRect/>
          </a:stretch>
        </p:blipFill>
        <p:spPr>
          <a:xfrm>
            <a:off x="7192519" y="1053083"/>
            <a:ext cx="3840480" cy="5105400"/>
          </a:xfrm>
          <a:prstGeom prst="rect">
            <a:avLst/>
          </a:prstGeom>
        </p:spPr>
      </p:pic>
      <p:pic>
        <p:nvPicPr>
          <p:cNvPr id="6" name="Content Placeholder 7" descr="45706_101425363251929_7411388_n.jpg"/>
          <p:cNvPicPr>
            <a:picLocks noChangeAspect="1"/>
          </p:cNvPicPr>
          <p:nvPr/>
        </p:nvPicPr>
        <p:blipFill>
          <a:blip r:embed="rId3"/>
          <a:srcRect t="-35902" b="-35902"/>
          <a:stretch>
            <a:fillRect/>
          </a:stretch>
        </p:blipFill>
        <p:spPr>
          <a:xfrm>
            <a:off x="1619123" y="1395983"/>
            <a:ext cx="3840480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4904" y="640976"/>
            <a:ext cx="11466575" cy="133695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Contactar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 a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Matrimonios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en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 el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Colegio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 (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si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es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Católico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, </a:t>
            </a:r>
            <a:r>
              <a:rPr lang="en-US" sz="4400" b="1" spc="0" dirty="0" err="1">
                <a:solidFill>
                  <a:srgbClr val="E2751D">
                    <a:lumMod val="50000"/>
                  </a:srgbClr>
                </a:solidFill>
                <a:latin typeface="Goudy Old Style"/>
              </a:rPr>
              <a:t>mejor</a:t>
            </a:r>
            <a:r>
              <a:rPr lang="en-US" sz="4400" b="1" spc="0" dirty="0">
                <a:solidFill>
                  <a:srgbClr val="E2751D">
                    <a:lumMod val="50000"/>
                  </a:srgbClr>
                </a:solidFill>
                <a:latin typeface="Goudy Old Style"/>
              </a:rPr>
              <a:t>)</a:t>
            </a:r>
          </a:p>
        </p:txBody>
      </p:sp>
      <p:pic>
        <p:nvPicPr>
          <p:cNvPr id="6" name="Content Placeholder 4" descr="asignacion_1.jpg"/>
          <p:cNvPicPr>
            <a:picLocks noChangeAspect="1"/>
          </p:cNvPicPr>
          <p:nvPr/>
        </p:nvPicPr>
        <p:blipFill>
          <a:blip r:embed="rId2"/>
          <a:srcRect t="-39970" b="-39970"/>
          <a:stretch>
            <a:fillRect/>
          </a:stretch>
        </p:blipFill>
        <p:spPr>
          <a:xfrm>
            <a:off x="1225931" y="1754666"/>
            <a:ext cx="3840480" cy="4724400"/>
          </a:xfrm>
          <a:prstGeom prst="rect">
            <a:avLst/>
          </a:prstGeom>
        </p:spPr>
      </p:pic>
      <p:pic>
        <p:nvPicPr>
          <p:cNvPr id="7" name="Content Placeholder 5" descr="preescolar_02_g.jpg"/>
          <p:cNvPicPr>
            <a:picLocks noChangeAspect="1"/>
          </p:cNvPicPr>
          <p:nvPr/>
        </p:nvPicPr>
        <p:blipFill>
          <a:blip r:embed="rId3"/>
          <a:srcRect t="-25403" b="-25403"/>
          <a:stretch>
            <a:fillRect/>
          </a:stretch>
        </p:blipFill>
        <p:spPr>
          <a:xfrm>
            <a:off x="6945631" y="1912400"/>
            <a:ext cx="384048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16202" y="848240"/>
            <a:ext cx="10789285" cy="1336956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ctr" defTabSz="685800" eaLnBrk="1" fontAlgn="auto" latinLnBrk="0" hangingPunct="1">
              <a:lnSpc>
                <a:spcPct val="85000"/>
              </a:lnSpc>
              <a:spcAft>
                <a:spcPts val="0"/>
              </a:spcAft>
              <a:buNone/>
              <a:defRPr sz="4400" b="1" spc="0" baseline="0">
                <a:solidFill>
                  <a:srgbClr val="E2751D">
                    <a:lumMod val="50000"/>
                  </a:srgbClr>
                </a:solidFill>
                <a:latin typeface="Goudy Old Style"/>
                <a:ea typeface="+mj-ea"/>
                <a:cs typeface="+mj-cs"/>
              </a:defRPr>
            </a:lvl1pPr>
          </a:lstStyle>
          <a:p>
            <a:r>
              <a:rPr lang="en-US" dirty="0" err="1"/>
              <a:t>Voceo</a:t>
            </a:r>
            <a:r>
              <a:rPr lang="en-US" dirty="0"/>
              <a:t> (</a:t>
            </a:r>
            <a:r>
              <a:rPr lang="en-US" dirty="0" err="1"/>
              <a:t>Perifoneo</a:t>
            </a:r>
            <a:r>
              <a:rPr lang="en-US" dirty="0"/>
              <a:t>)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Carro</a:t>
            </a:r>
            <a:r>
              <a:rPr lang="en-US" dirty="0"/>
              <a:t> de </a:t>
            </a:r>
            <a:r>
              <a:rPr lang="en-US" dirty="0" err="1"/>
              <a:t>Sonido</a:t>
            </a:r>
            <a:r>
              <a:rPr lang="en-US" dirty="0"/>
              <a:t> ó </a:t>
            </a:r>
            <a:r>
              <a:rPr lang="en-US" dirty="0" err="1"/>
              <a:t>en</a:t>
            </a:r>
            <a:r>
              <a:rPr lang="en-US" dirty="0"/>
              <a:t>  los </a:t>
            </a:r>
            <a:r>
              <a:rPr lang="en-US" dirty="0" err="1"/>
              <a:t>Mercados</a:t>
            </a:r>
            <a:endParaRPr lang="en-US" dirty="0"/>
          </a:p>
        </p:txBody>
      </p:sp>
      <p:pic>
        <p:nvPicPr>
          <p:cNvPr id="5" name="Content Placeholder 5" descr="carro sonido propio.jpg"/>
          <p:cNvPicPr>
            <a:picLocks noChangeAspect="1"/>
          </p:cNvPicPr>
          <p:nvPr/>
        </p:nvPicPr>
        <p:blipFill>
          <a:blip r:embed="rId2"/>
          <a:srcRect t="-30789" b="-30789"/>
          <a:stretch>
            <a:fillRect/>
          </a:stretch>
        </p:blipFill>
        <p:spPr>
          <a:xfrm>
            <a:off x="7146799" y="1705358"/>
            <a:ext cx="3840480" cy="4343400"/>
          </a:xfrm>
          <a:prstGeom prst="rect">
            <a:avLst/>
          </a:prstGeom>
        </p:spPr>
      </p:pic>
      <p:pic>
        <p:nvPicPr>
          <p:cNvPr id="6" name="Content Placeholder 7" descr="1958 CARRO DE SONIDO DEL CREFAL 02.jpg"/>
          <p:cNvPicPr>
            <a:picLocks noChangeAspect="1"/>
          </p:cNvPicPr>
          <p:nvPr/>
        </p:nvPicPr>
        <p:blipFill>
          <a:blip r:embed="rId3"/>
          <a:srcRect t="-31637" b="-31637"/>
          <a:stretch>
            <a:fillRect/>
          </a:stretch>
        </p:blipFill>
        <p:spPr>
          <a:xfrm>
            <a:off x="1646555" y="1655065"/>
            <a:ext cx="384048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267730" y="637367"/>
            <a:ext cx="11924270" cy="5751444"/>
          </a:xfrm>
        </p:spPr>
        <p:txBody>
          <a:bodyPr numCol="2">
            <a:normAutofit fontScale="25000" lnSpcReduction="20000"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s-ES" sz="10400" b="1" dirty="0">
                <a:solidFill>
                  <a:srgbClr val="770303"/>
                </a:solidFill>
                <a:ea typeface="Calibri" pitchFamily="34" charset="0"/>
                <a:cs typeface="Times New Roman" pitchFamily="18" charset="0"/>
              </a:rPr>
              <a:t>Oración del Promotor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ES" sz="104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04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Ven espíritu Santo, a esta reunión que tenemos para prepararnos a servirte sirviendo a los demás.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04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Danos la capacidad de percibir tu verdad y de no querer imponer la nuestra.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04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La inteligencia para cooperar en el descubrimiento de tu verdad, y no deformarla.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04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La luz en la reflexión con nuestros hermanos para orientar nuestros pasos hacia Ti.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ES" sz="104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ES" sz="104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ES" sz="104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04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Danos el valor para decir que “SI” a lo que tú quieres y la docilidad a tu Espíritu para optar y decidir por tus valores.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04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Danos la fuerza para comprometernos en seguir tu camino. El fuego de tu amor para aceptar con amor a nuestros hermanos, y ser un buen promotor del evangelio.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04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Danos la paz que viene de Ti para sembrar con ella la semilla de tu palabra.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ES" sz="104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04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Amén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1913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88720" y="1012832"/>
            <a:ext cx="9670543" cy="1336956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ctr" defTabSz="685800" eaLnBrk="1" fontAlgn="auto" latinLnBrk="0" hangingPunct="1">
              <a:lnSpc>
                <a:spcPct val="85000"/>
              </a:lnSpc>
              <a:spcAft>
                <a:spcPts val="0"/>
              </a:spcAft>
              <a:buNone/>
              <a:defRPr sz="4400" b="1" spc="0" baseline="0">
                <a:solidFill>
                  <a:srgbClr val="E2751D">
                    <a:lumMod val="50000"/>
                  </a:srgbClr>
                </a:solidFill>
                <a:latin typeface="Goudy Old Style"/>
                <a:ea typeface="+mj-ea"/>
                <a:cs typeface="+mj-cs"/>
              </a:defRPr>
            </a:lvl1pPr>
          </a:lstStyle>
          <a:p>
            <a:r>
              <a:rPr lang="en-US" dirty="0" err="1"/>
              <a:t>Periódico</a:t>
            </a:r>
            <a:r>
              <a:rPr lang="en-US" dirty="0"/>
              <a:t> Mural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lugar</a:t>
            </a:r>
            <a:r>
              <a:rPr lang="en-US" dirty="0"/>
              <a:t> visible de la </a:t>
            </a:r>
            <a:r>
              <a:rPr lang="en-US" dirty="0" err="1"/>
              <a:t>Iglesia</a:t>
            </a:r>
            <a:endParaRPr lang="en-US" dirty="0"/>
          </a:p>
        </p:txBody>
      </p:sp>
      <p:pic>
        <p:nvPicPr>
          <p:cNvPr id="5" name="Content Placeholder 4" descr="PERIODICO MURAL.jpg"/>
          <p:cNvPicPr>
            <a:picLocks noChangeAspect="1"/>
          </p:cNvPicPr>
          <p:nvPr/>
        </p:nvPicPr>
        <p:blipFill>
          <a:blip r:embed="rId2"/>
          <a:srcRect t="-25403" b="-25403"/>
          <a:stretch>
            <a:fillRect/>
          </a:stretch>
        </p:blipFill>
        <p:spPr>
          <a:xfrm>
            <a:off x="494094" y="1911097"/>
            <a:ext cx="4618037" cy="4343400"/>
          </a:xfrm>
          <a:prstGeom prst="rect">
            <a:avLst/>
          </a:prstGeom>
        </p:spPr>
      </p:pic>
      <p:pic>
        <p:nvPicPr>
          <p:cNvPr id="6" name="Content Placeholder 5" descr="periodico-mural.jpg"/>
          <p:cNvPicPr>
            <a:picLocks noChangeAspect="1"/>
          </p:cNvPicPr>
          <p:nvPr/>
        </p:nvPicPr>
        <p:blipFill>
          <a:blip r:embed="rId3"/>
          <a:srcRect t="-25403" b="-25403"/>
          <a:stretch>
            <a:fillRect/>
          </a:stretch>
        </p:blipFill>
        <p:spPr>
          <a:xfrm>
            <a:off x="6332666" y="1792225"/>
            <a:ext cx="461803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2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871851" y="658368"/>
            <a:ext cx="8042276" cy="10668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u="dottedHeavy" dirty="0">
                <a:solidFill>
                  <a:schemeClr val="accent2"/>
                </a:solidFill>
                <a:latin typeface="Bernard MT Condensed"/>
              </a:rPr>
              <a:t>Taller de </a:t>
            </a: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Pesca</a:t>
            </a:r>
            <a:r>
              <a:rPr lang="en-US" u="dottedHeavy" dirty="0">
                <a:solidFill>
                  <a:schemeClr val="accent2"/>
                </a:solidFill>
                <a:latin typeface="Bernard MT Condensed"/>
              </a:rPr>
              <a:t> y </a:t>
            </a: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Promoción</a:t>
            </a:r>
            <a:r>
              <a:rPr lang="en-US" u="dottedHeavy" dirty="0">
                <a:solidFill>
                  <a:schemeClr val="accent2"/>
                </a:solidFill>
                <a:latin typeface="Bernard MT Condensed"/>
              </a:rPr>
              <a:t> 2017</a:t>
            </a: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5871083" y="1545336"/>
            <a:ext cx="4403725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Calibri" panose="020F0502020204030204" pitchFamily="34" charset="0"/>
              <a:buNone/>
            </a:pPr>
            <a:r>
              <a:rPr lang="en-US" sz="2400" b="1" i="1" u="dbl" dirty="0" err="1">
                <a:solidFill>
                  <a:schemeClr val="tx1"/>
                </a:solidFill>
              </a:rPr>
              <a:t>Nuestro</a:t>
            </a:r>
            <a:r>
              <a:rPr lang="en-US" sz="2400" b="1" i="1" u="dbl" dirty="0">
                <a:solidFill>
                  <a:schemeClr val="tx1"/>
                </a:solidFill>
              </a:rPr>
              <a:t> </a:t>
            </a:r>
            <a:r>
              <a:rPr lang="en-US" sz="2400" b="1" i="1" u="dbl" dirty="0" err="1">
                <a:solidFill>
                  <a:schemeClr val="tx1"/>
                </a:solidFill>
              </a:rPr>
              <a:t>equipo</a:t>
            </a:r>
            <a:r>
              <a:rPr lang="en-US" sz="2400" b="1" i="1" u="dbl" dirty="0">
                <a:solidFill>
                  <a:schemeClr val="tx1"/>
                </a:solidFill>
              </a:rPr>
              <a:t> de </a:t>
            </a:r>
            <a:r>
              <a:rPr lang="en-US" sz="2400" b="1" i="1" u="dbl" dirty="0" err="1">
                <a:solidFill>
                  <a:schemeClr val="tx1"/>
                </a:solidFill>
              </a:rPr>
              <a:t>pesca</a:t>
            </a:r>
            <a:endParaRPr lang="en-US" sz="2400" b="1" i="1" u="dbl" dirty="0">
              <a:solidFill>
                <a:schemeClr val="tx1"/>
              </a:solidFill>
            </a:endParaRPr>
          </a:p>
          <a:p>
            <a:pPr marL="0" indent="0" fontAlgn="auto">
              <a:buFont typeface="Calibri" panose="020F0502020204030204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fontAlgn="auto">
              <a:buFont typeface="Calibri" panose="020F0502020204030204" pitchFamily="34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1)</a:t>
            </a:r>
          </a:p>
          <a:p>
            <a:pPr marL="0" indent="0" fontAlgn="auto">
              <a:buFont typeface="Calibri" panose="020F0502020204030204" pitchFamily="34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2)</a:t>
            </a:r>
          </a:p>
          <a:p>
            <a:pPr marL="0" indent="0" fontAlgn="auto">
              <a:buFont typeface="Calibri" panose="020F0502020204030204" pitchFamily="34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3)</a:t>
            </a:r>
          </a:p>
          <a:p>
            <a:pPr marL="0" indent="0" fontAlgn="auto">
              <a:buFont typeface="Calibri" panose="020F0502020204030204" pitchFamily="34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4)</a:t>
            </a:r>
          </a:p>
          <a:p>
            <a:pPr marL="0" indent="0" fontAlgn="auto">
              <a:buFont typeface="Calibri" panose="020F0502020204030204" pitchFamily="34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5)</a:t>
            </a:r>
          </a:p>
          <a:p>
            <a:pPr fontAlgn="auto">
              <a:buFont typeface="Wingdings" charset="2"/>
              <a:buChar char="q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7" descr="pesca2013atitulo.jpg"/>
          <p:cNvPicPr>
            <a:picLocks noChangeAspect="1"/>
          </p:cNvPicPr>
          <p:nvPr/>
        </p:nvPicPr>
        <p:blipFill>
          <a:blip r:embed="rId2"/>
          <a:srcRect l="-14014" r="-14014"/>
          <a:stretch>
            <a:fillRect/>
          </a:stretch>
        </p:blipFill>
        <p:spPr>
          <a:xfrm>
            <a:off x="1847723" y="1298448"/>
            <a:ext cx="384048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65811" y="150876"/>
            <a:ext cx="2870581" cy="60350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800" u="dottedHeavy" dirty="0">
                <a:solidFill>
                  <a:srgbClr val="002060"/>
                </a:solidFill>
                <a:latin typeface="Bernard MT Condensed"/>
              </a:rPr>
              <a:t>Video PESCA</a:t>
            </a:r>
          </a:p>
          <a:p>
            <a:pPr algn="ctr" fontAlgn="auto">
              <a:spcAft>
                <a:spcPts val="0"/>
              </a:spcAft>
            </a:pPr>
            <a:endParaRPr lang="en-US" sz="2800" u="dottedHeavy" dirty="0">
              <a:solidFill>
                <a:srgbClr val="002060"/>
              </a:solidFill>
              <a:latin typeface="Bernard MT Condensed"/>
            </a:endParaRPr>
          </a:p>
        </p:txBody>
      </p:sp>
      <p:pic>
        <p:nvPicPr>
          <p:cNvPr id="2" name="PES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387" y="2461539"/>
            <a:ext cx="8184496" cy="5202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89504" y="5838551"/>
            <a:ext cx="7808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Monseñor</a:t>
            </a:r>
            <a:r>
              <a:rPr lang="en-US" u="dottedHeavy" dirty="0">
                <a:solidFill>
                  <a:schemeClr val="accent2"/>
                </a:solidFill>
                <a:latin typeface="Bernard MT Condensed"/>
              </a:rPr>
              <a:t> Alonso Garza </a:t>
            </a: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Treviño</a:t>
            </a:r>
            <a:r>
              <a:rPr lang="en-US" u="dottedHeavy" dirty="0">
                <a:solidFill>
                  <a:schemeClr val="accent2"/>
                </a:solidFill>
                <a:latin typeface="Bernard MT Condensed"/>
              </a:rPr>
              <a:t>;  Obispo de </a:t>
            </a: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Piedras</a:t>
            </a:r>
            <a:r>
              <a:rPr lang="en-US" u="dottedHeavy" dirty="0">
                <a:solidFill>
                  <a:schemeClr val="accent2"/>
                </a:solidFill>
                <a:latin typeface="Bernard MT Condensed"/>
              </a:rPr>
              <a:t> </a:t>
            </a: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Negras</a:t>
            </a:r>
            <a:endParaRPr lang="en-US" u="dottedHeavy" dirty="0">
              <a:solidFill>
                <a:schemeClr val="accent2"/>
              </a:solidFill>
              <a:latin typeface="Bernard MT Condensed"/>
            </a:endParaRPr>
          </a:p>
          <a:p>
            <a:pPr algn="ctr" fontAlgn="auto">
              <a:spcAft>
                <a:spcPts val="0"/>
              </a:spcAft>
            </a:pP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Responsable</a:t>
            </a:r>
            <a:r>
              <a:rPr lang="en-US" u="dottedHeavy" dirty="0">
                <a:solidFill>
                  <a:schemeClr val="accent2"/>
                </a:solidFill>
                <a:latin typeface="Bernard MT Condensed"/>
              </a:rPr>
              <a:t> de la </a:t>
            </a: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Dimensión</a:t>
            </a:r>
            <a:r>
              <a:rPr lang="en-US" u="dottedHeavy" dirty="0">
                <a:solidFill>
                  <a:schemeClr val="accent2"/>
                </a:solidFill>
                <a:latin typeface="Bernard MT Condensed"/>
              </a:rPr>
              <a:t> </a:t>
            </a: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Familia</a:t>
            </a:r>
            <a:r>
              <a:rPr lang="en-US" u="dottedHeavy" dirty="0">
                <a:solidFill>
                  <a:schemeClr val="accent2"/>
                </a:solidFill>
                <a:latin typeface="Bernard MT Condensed"/>
              </a:rPr>
              <a:t> de la </a:t>
            </a: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Conferencia</a:t>
            </a:r>
            <a:r>
              <a:rPr lang="en-US" u="dottedHeavy" dirty="0">
                <a:solidFill>
                  <a:schemeClr val="accent2"/>
                </a:solidFill>
                <a:latin typeface="Bernard MT Condensed"/>
              </a:rPr>
              <a:t> del </a:t>
            </a: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Episcopado</a:t>
            </a:r>
            <a:r>
              <a:rPr lang="en-US" u="dottedHeavy" dirty="0">
                <a:solidFill>
                  <a:schemeClr val="accent2"/>
                </a:solidFill>
                <a:latin typeface="Bernard MT Condensed"/>
              </a:rPr>
              <a:t> </a:t>
            </a:r>
            <a:r>
              <a:rPr lang="en-US" u="dottedHeavy" dirty="0" err="1">
                <a:solidFill>
                  <a:schemeClr val="accent2"/>
                </a:solidFill>
                <a:latin typeface="Bernard MT Condensed"/>
              </a:rPr>
              <a:t>Mexicano</a:t>
            </a:r>
            <a:endParaRPr lang="en-US" u="dottedHeavy" dirty="0">
              <a:solidFill>
                <a:schemeClr val="accent2"/>
              </a:solidFill>
              <a:latin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775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951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0" y="637367"/>
            <a:ext cx="12192000" cy="5751444"/>
          </a:xfrm>
        </p:spPr>
        <p:txBody>
          <a:bodyPr numCol="2">
            <a:normAutofit lnSpcReduction="10000"/>
          </a:bodyPr>
          <a:lstStyle/>
          <a:p>
            <a:pPr algn="just" eaLnBrk="0" hangingPunct="0">
              <a:spcAft>
                <a:spcPts val="1200"/>
              </a:spcAft>
            </a:pPr>
            <a:r>
              <a:rPr lang="es-MX" sz="2800" b="1" i="1" u="sng" dirty="0">
                <a:solidFill>
                  <a:srgbClr val="072C62"/>
                </a:solidFill>
                <a:latin typeface="Century Gothic" pitchFamily="34" charset="0"/>
              </a:rPr>
              <a:t>Oración por la Paz</a:t>
            </a:r>
          </a:p>
          <a:p>
            <a:pPr algn="just" eaLnBrk="0" hangingPunct="0">
              <a:spcAft>
                <a:spcPts val="1200"/>
              </a:spcAft>
            </a:pPr>
            <a:r>
              <a:rPr lang="es-MX" sz="2800" b="1" dirty="0">
                <a:solidFill>
                  <a:srgbClr val="121429"/>
                </a:solidFill>
              </a:rPr>
              <a:t>Señor Jesús, tu eres nuestra Paz, mira nuestra Patria dañada, por la violencia y dispersa por el miedo y la inseguridad.</a:t>
            </a:r>
          </a:p>
          <a:p>
            <a:pPr algn="just" eaLnBrk="0" hangingPunct="0">
              <a:spcAft>
                <a:spcPts val="1200"/>
              </a:spcAft>
            </a:pPr>
            <a:r>
              <a:rPr lang="es-MX" sz="2800" b="1" dirty="0">
                <a:solidFill>
                  <a:srgbClr val="121429"/>
                </a:solidFill>
              </a:rPr>
              <a:t>Consuela el dolor de quienes sufren.</a:t>
            </a:r>
          </a:p>
          <a:p>
            <a:pPr algn="just" eaLnBrk="0" hangingPunct="0">
              <a:spcAft>
                <a:spcPts val="1200"/>
              </a:spcAft>
            </a:pPr>
            <a:r>
              <a:rPr lang="es-MX" sz="2800" b="1" dirty="0">
                <a:solidFill>
                  <a:srgbClr val="121429"/>
                </a:solidFill>
              </a:rPr>
              <a:t>Da acierto a las decisiones de quienes nos gobiernan. </a:t>
            </a:r>
          </a:p>
          <a:p>
            <a:pPr algn="just" eaLnBrk="0" hangingPunct="0">
              <a:spcAft>
                <a:spcPts val="1200"/>
              </a:spcAft>
            </a:pPr>
            <a:r>
              <a:rPr lang="es-MX" sz="2800" b="1" dirty="0">
                <a:solidFill>
                  <a:srgbClr val="121429"/>
                </a:solidFill>
              </a:rPr>
              <a:t>Toca el corazón de quienes olvidan que somos hermanos y provocan sufrimiento y muerte.</a:t>
            </a:r>
          </a:p>
          <a:p>
            <a:pPr algn="just" eaLnBrk="0" hangingPunct="0">
              <a:spcAft>
                <a:spcPts val="1200"/>
              </a:spcAft>
            </a:pPr>
            <a:r>
              <a:rPr lang="es-MX" sz="2800" b="1" dirty="0">
                <a:solidFill>
                  <a:srgbClr val="121429"/>
                </a:solidFill>
              </a:rPr>
              <a:t>Dales el don de la conversión.</a:t>
            </a:r>
          </a:p>
          <a:p>
            <a:pPr algn="just" eaLnBrk="0" hangingPunct="0">
              <a:spcAft>
                <a:spcPts val="1200"/>
              </a:spcAft>
            </a:pPr>
            <a:endParaRPr lang="es-MX" sz="2800" b="1" dirty="0">
              <a:solidFill>
                <a:srgbClr val="121429"/>
              </a:solidFill>
            </a:endParaRPr>
          </a:p>
          <a:p>
            <a:pPr marL="265113" indent="-88900" algn="just" eaLnBrk="0" hangingPunct="0">
              <a:spcAft>
                <a:spcPts val="1200"/>
              </a:spcAft>
            </a:pPr>
            <a:r>
              <a:rPr lang="es-ES" sz="2800" b="1" dirty="0">
                <a:solidFill>
                  <a:srgbClr val="121429"/>
                </a:solidFill>
              </a:rPr>
              <a:t>Protege a las familias, a nuestros niños, adolescentes y jóvenes, a nuestros pueblos y comunidades.</a:t>
            </a:r>
          </a:p>
          <a:p>
            <a:pPr marL="265113" indent="-88900" algn="just" eaLnBrk="0" hangingPunct="0">
              <a:spcAft>
                <a:spcPts val="1200"/>
              </a:spcAft>
            </a:pPr>
            <a:r>
              <a:rPr lang="es-ES" sz="2800" b="1" dirty="0">
                <a:solidFill>
                  <a:srgbClr val="121429"/>
                </a:solidFill>
              </a:rPr>
              <a:t>Que como discípulos misioneros tuyos, ciudadanos responsables, sepamos ser promotores de justicia y de paz, para que en ti, nuestro pueblo tenga vida digna. </a:t>
            </a:r>
          </a:p>
          <a:p>
            <a:pPr marL="265113" indent="-88900" algn="just" eaLnBrk="0" hangingPunct="0">
              <a:spcAft>
                <a:spcPts val="1200"/>
              </a:spcAft>
            </a:pPr>
            <a:r>
              <a:rPr lang="es-ES" sz="2800" b="1" dirty="0">
                <a:solidFill>
                  <a:srgbClr val="121429"/>
                </a:solidFill>
              </a:rPr>
              <a:t>Amén.</a:t>
            </a:r>
          </a:p>
          <a:p>
            <a:pPr marL="0" indent="0">
              <a:tabLst>
                <a:tab pos="800100" algn="l"/>
                <a:tab pos="1143000" algn="l"/>
              </a:tabLst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171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018498" y="2548515"/>
            <a:ext cx="5727700" cy="2395576"/>
          </a:xfrm>
        </p:spPr>
        <p:txBody>
          <a:bodyPr>
            <a:noAutofit/>
          </a:bodyPr>
          <a:lstStyle/>
          <a:p>
            <a:pPr algn="ctr"/>
            <a:r>
              <a:rPr lang="es-MX" sz="6000" dirty="0"/>
              <a:t>ORACIÓN FINAL</a:t>
            </a:r>
            <a:br>
              <a:rPr lang="es-MX" sz="6000" dirty="0"/>
            </a:br>
            <a:br>
              <a:rPr lang="es-MX" sz="6000" dirty="0"/>
            </a:br>
            <a:r>
              <a:rPr lang="es-MX" sz="6000" dirty="0"/>
              <a:t>MISA DE ENVIO</a:t>
            </a:r>
            <a:br>
              <a:rPr lang="es-MX" sz="6000" dirty="0"/>
            </a:br>
            <a:br>
              <a:rPr lang="es-MX" sz="6000" dirty="0"/>
            </a:br>
            <a:r>
              <a:rPr lang="es-MX" sz="60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2612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267730" y="637367"/>
            <a:ext cx="11924270" cy="5751444"/>
          </a:xfrm>
        </p:spPr>
        <p:txBody>
          <a:bodyPr numCol="2">
            <a:normAutofit fontScale="25000" lnSpcReduction="20000"/>
          </a:bodyPr>
          <a:lstStyle/>
          <a:p>
            <a:pPr algn="ctr"/>
            <a:r>
              <a:rPr lang="es-MX" sz="9600" b="1" i="1" dirty="0">
                <a:latin typeface="Palatino Linotype" panose="02040502050505030304" pitchFamily="18" charset="0"/>
              </a:rPr>
              <a:t>Oración a la Sagrada Familia</a:t>
            </a:r>
          </a:p>
          <a:p>
            <a:pPr algn="ctr"/>
            <a:endParaRPr lang="es-ES" sz="9600" dirty="0"/>
          </a:p>
          <a:p>
            <a:pPr algn="ctr"/>
            <a:r>
              <a:rPr lang="es-ES" sz="9600" b="1" dirty="0"/>
              <a:t>Jesús, María y José</a:t>
            </a:r>
          </a:p>
          <a:p>
            <a:pPr algn="ctr"/>
            <a:r>
              <a:rPr lang="es-ES" sz="9600" b="1" dirty="0"/>
              <a:t>En vosotros contemplamos </a:t>
            </a:r>
          </a:p>
          <a:p>
            <a:pPr algn="ctr"/>
            <a:r>
              <a:rPr lang="es-ES" sz="9600" b="1" dirty="0"/>
              <a:t>el esplendor del verdadero amor,</a:t>
            </a:r>
          </a:p>
          <a:p>
            <a:pPr algn="ctr"/>
            <a:r>
              <a:rPr lang="es-ES" sz="9600" b="1" dirty="0"/>
              <a:t>a vosotros confiados nos dirigimos.</a:t>
            </a:r>
          </a:p>
          <a:p>
            <a:pPr algn="ctr"/>
            <a:endParaRPr lang="es-ES" sz="9600" b="1" dirty="0"/>
          </a:p>
          <a:p>
            <a:pPr algn="ctr"/>
            <a:r>
              <a:rPr lang="es-ES" sz="9600" b="1" dirty="0"/>
              <a:t>Santa Familia de Nazaret,</a:t>
            </a:r>
          </a:p>
          <a:p>
            <a:pPr algn="ctr"/>
            <a:r>
              <a:rPr lang="es-ES" sz="9600" b="1" dirty="0"/>
              <a:t>haz también de nuestras familias</a:t>
            </a:r>
          </a:p>
          <a:p>
            <a:pPr algn="ctr"/>
            <a:r>
              <a:rPr lang="es-ES" sz="9600" b="1" dirty="0"/>
              <a:t>lugar de comunión y cenáculo de oración,</a:t>
            </a:r>
          </a:p>
          <a:p>
            <a:pPr algn="ctr"/>
            <a:r>
              <a:rPr lang="es-ES" sz="9600" b="1" dirty="0"/>
              <a:t>auténticas escuelas del Evangelio</a:t>
            </a:r>
          </a:p>
          <a:p>
            <a:pPr algn="ctr"/>
            <a:r>
              <a:rPr lang="es-ES" sz="9600" b="1" dirty="0"/>
              <a:t>y pequeñas iglesias domésticas.</a:t>
            </a:r>
          </a:p>
          <a:p>
            <a:pPr algn="ctr"/>
            <a:endParaRPr lang="es-ES" sz="9600" b="1" dirty="0"/>
          </a:p>
          <a:p>
            <a:pPr algn="ctr"/>
            <a:endParaRPr lang="es-ES" sz="9600" b="1" dirty="0"/>
          </a:p>
          <a:p>
            <a:pPr algn="ctr"/>
            <a:endParaRPr lang="es-ES" sz="9600" b="1" dirty="0"/>
          </a:p>
          <a:p>
            <a:pPr algn="ctr"/>
            <a:r>
              <a:rPr lang="es-ES" sz="9600" b="1" dirty="0"/>
              <a:t>Santa Familia de Nazaret,</a:t>
            </a:r>
          </a:p>
          <a:p>
            <a:pPr algn="ctr"/>
            <a:r>
              <a:rPr lang="es-ES" sz="9600" b="1" dirty="0"/>
              <a:t> que nunca más haya en las familias</a:t>
            </a:r>
          </a:p>
          <a:p>
            <a:pPr algn="ctr"/>
            <a:r>
              <a:rPr lang="es-ES" sz="9600" b="1" dirty="0"/>
              <a:t>episodios de violencia,  de cerrazón y división,</a:t>
            </a:r>
          </a:p>
          <a:p>
            <a:pPr algn="ctr"/>
            <a:r>
              <a:rPr lang="es-ES" sz="9600" b="1" dirty="0"/>
              <a:t>que quien haya sido herido o escandalizado</a:t>
            </a:r>
          </a:p>
          <a:p>
            <a:pPr algn="ctr"/>
            <a:r>
              <a:rPr lang="es-ES" sz="9600" b="1" dirty="0"/>
              <a:t>sea pronto consolado y curado.</a:t>
            </a:r>
          </a:p>
          <a:p>
            <a:pPr algn="ctr"/>
            <a:endParaRPr lang="es-ES" sz="9600" b="1" dirty="0"/>
          </a:p>
          <a:p>
            <a:pPr algn="ctr"/>
            <a:r>
              <a:rPr lang="es-ES" sz="9600" b="1" dirty="0"/>
              <a:t>Santa Familia de Nazaret,</a:t>
            </a:r>
          </a:p>
          <a:p>
            <a:pPr algn="ctr"/>
            <a:r>
              <a:rPr lang="es-ES" sz="9600" b="1" dirty="0"/>
              <a:t>haz tomar conciencia a todos</a:t>
            </a:r>
          </a:p>
          <a:p>
            <a:pPr algn="ctr"/>
            <a:r>
              <a:rPr lang="es-ES" sz="9600" b="1" dirty="0"/>
              <a:t>del carácter sagrado e inviolable de la familia,</a:t>
            </a:r>
          </a:p>
          <a:p>
            <a:pPr algn="ctr"/>
            <a:r>
              <a:rPr lang="es-ES" sz="9600" b="1" dirty="0"/>
              <a:t>de su belleza en el proyecto de Dios.</a:t>
            </a:r>
          </a:p>
          <a:p>
            <a:pPr algn="ctr"/>
            <a:endParaRPr lang="es-ES" sz="9600" b="1" dirty="0"/>
          </a:p>
          <a:p>
            <a:pPr algn="ctr"/>
            <a:r>
              <a:rPr lang="es-ES" sz="9600" b="1" dirty="0"/>
              <a:t>Jesús, María y José, </a:t>
            </a:r>
          </a:p>
          <a:p>
            <a:pPr algn="ctr"/>
            <a:r>
              <a:rPr lang="es-ES" sz="9600" b="1" dirty="0"/>
              <a:t>escuchad, acoged nuestra súplica.</a:t>
            </a:r>
          </a:p>
          <a:p>
            <a:pPr algn="ctr"/>
            <a:r>
              <a:rPr lang="es-ES" sz="9600" b="1" dirty="0"/>
              <a:t>Amén. </a:t>
            </a:r>
            <a:endParaRPr lang="es-ES_tradnl" sz="9600" b="1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865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/>
        </p:nvSpPr>
        <p:spPr>
          <a:xfrm>
            <a:off x="1940332" y="1347509"/>
            <a:ext cx="6634541" cy="954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altLang="es-MX" sz="5400" dirty="0">
                <a:solidFill>
                  <a:srgbClr val="CC0000"/>
                </a:solidFill>
              </a:rPr>
              <a:t>OBJETIVO</a:t>
            </a:r>
          </a:p>
        </p:txBody>
      </p:sp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1724308" y="2571645"/>
            <a:ext cx="43924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s-MX" altLang="es-MX" sz="3600" dirty="0"/>
              <a:t>Asegurar una buena pesca a través de una correcta </a:t>
            </a:r>
            <a:r>
              <a:rPr lang="es-MX" altLang="es-MX" sz="3600" b="1" dirty="0"/>
              <a:t>planeación</a:t>
            </a:r>
            <a:r>
              <a:rPr lang="es-MX" altLang="es-MX" sz="3600" dirty="0"/>
              <a:t>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 rot="682560">
            <a:off x="7368987" y="2567403"/>
            <a:ext cx="2978387" cy="284347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/>
        </p:spPr>
      </p:pic>
    </p:spTree>
    <p:extLst>
      <p:ext uri="{BB962C8B-B14F-4D97-AF65-F5344CB8AC3E}">
        <p14:creationId xmlns:p14="http://schemas.microsoft.com/office/powerpoint/2010/main" val="22294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/>
        </p:nvSpPr>
        <p:spPr>
          <a:xfrm>
            <a:off x="2074862" y="510987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0090"/>
                </a:solidFill>
                <a:latin typeface="Bell MT"/>
              </a:rPr>
              <a:t>¿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Cómo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llenar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nuestra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maleta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para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irnos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 de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pesca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?</a:t>
            </a:r>
          </a:p>
        </p:txBody>
      </p:sp>
      <p:pic>
        <p:nvPicPr>
          <p:cNvPr id="5" name="Content Placeholder 5" descr="maleta.jpg"/>
          <p:cNvPicPr>
            <a:picLocks noGrp="1" noChangeAspect="1"/>
          </p:cNvPicPr>
          <p:nvPr/>
        </p:nvPicPr>
        <p:blipFill>
          <a:blip r:embed="rId2"/>
          <a:srcRect l="-11659" r="-11659"/>
          <a:stretch>
            <a:fillRect/>
          </a:stretch>
        </p:blipFill>
        <p:spPr>
          <a:xfrm>
            <a:off x="2074862" y="2003612"/>
            <a:ext cx="804227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-274320" y="1600200"/>
            <a:ext cx="5586984" cy="6217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800000"/>
                </a:solidFill>
                <a:latin typeface="Bell MT"/>
              </a:rPr>
              <a:t>Escuchemos</a:t>
            </a:r>
            <a:r>
              <a:rPr lang="en-US" sz="3200" b="1" dirty="0">
                <a:solidFill>
                  <a:srgbClr val="800000"/>
                </a:solidFill>
                <a:latin typeface="Bell MT"/>
              </a:rPr>
              <a:t> la </a:t>
            </a:r>
            <a:r>
              <a:rPr lang="en-US" sz="3200" b="1" dirty="0" err="1">
                <a:solidFill>
                  <a:srgbClr val="800000"/>
                </a:solidFill>
                <a:latin typeface="Bell MT"/>
              </a:rPr>
              <a:t>Palabra</a:t>
            </a:r>
            <a:r>
              <a:rPr lang="en-US" sz="3200" b="1" dirty="0">
                <a:solidFill>
                  <a:srgbClr val="800000"/>
                </a:solidFill>
                <a:latin typeface="Bell MT"/>
              </a:rPr>
              <a:t> de Dios</a:t>
            </a:r>
            <a:br>
              <a:rPr lang="en-US" sz="3200" b="1" dirty="0">
                <a:solidFill>
                  <a:srgbClr val="800000"/>
                </a:solidFill>
                <a:latin typeface="Bell MT"/>
              </a:rPr>
            </a:br>
            <a:r>
              <a:rPr lang="en-US" sz="3200" b="1" dirty="0">
                <a:solidFill>
                  <a:srgbClr val="800000"/>
                </a:solidFill>
                <a:latin typeface="Bell MT"/>
              </a:rPr>
              <a:t>Lucas 5: 1-11</a:t>
            </a:r>
          </a:p>
        </p:txBody>
      </p:sp>
      <p:pic>
        <p:nvPicPr>
          <p:cNvPr id="5" name="Content Placeholder 3" descr="La personalidad del espiritu santo.png"/>
          <p:cNvPicPr>
            <a:picLocks noGrp="1" noChangeAspect="1"/>
          </p:cNvPicPr>
          <p:nvPr/>
        </p:nvPicPr>
        <p:blipFill>
          <a:blip r:embed="rId2"/>
          <a:srcRect l="-51719" r="-51719"/>
          <a:stretch>
            <a:fillRect/>
          </a:stretch>
        </p:blipFill>
        <p:spPr>
          <a:xfrm>
            <a:off x="-343987" y="2144847"/>
            <a:ext cx="5930971" cy="41402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9472" y="640048"/>
            <a:ext cx="7159752" cy="5723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MX" dirty="0">
                <a:solidFill>
                  <a:srgbClr val="38393A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una oportunidad, la multitud se amontonaba alrededor de Jesús para escuchar la Palabra de Dios, y él estaba de pie a la orilla del lago de </a:t>
            </a:r>
            <a:r>
              <a:rPr lang="es-MX" dirty="0" err="1">
                <a:solidFill>
                  <a:srgbClr val="38393A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Genesaret</a:t>
            </a:r>
            <a:r>
              <a:rPr lang="es-MX" dirty="0">
                <a:solidFill>
                  <a:srgbClr val="38393A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Desde allí vio dos barcas junto a la orilla del lago; los pescadores habían bajado y estaban limpiando las redes. Jesús subió a una de las barcas, que era de Simón, y le pidió que se apartara un poco de la orilla; después se sentó, y enseñaba a la multitud desde la barca. Cuando terminó de hablar, dijo a Simón: «Navega mar adentro, y echen las redes». Simón le respondió: «Maestro, hemos trabajado la noche entera y no hemos sacado nada, pero si tú lo dices, echaré las redes». Así lo hicieron, y sacaron tal cantidad de peces, que las redes estaban a punto de romperse. Entonces hicieron señas a los compañeros de la otra barca para que fueran a ayudarlos. Ellos acudieron, y llenaron tanto las dos barcas, que casi se hundían. Al ver esto, Simón Pedro se echó a los pies de Jesús y le dijo: «Aléjate de mí, Señor, porque soy un pecador». El temor se había apoderado de él y de los que lo acompañaban, por la cantidad de peces que habían recogido; y lo mismo les pasaba a Santiago y a Juan, hijos de Zebedeo, compañeros de Simón. Pero Jesús dijo a Simón: «No temas, de ahora en adelante serás pescador de hombres». Ellos atracaron las barcas a la orilla y, abandonándolo todo, lo siguieron.</a:t>
            </a:r>
            <a:endParaRPr lang="es-MX" sz="1600" dirty="0"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3081528" y="612648"/>
            <a:ext cx="5586984" cy="6217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800000"/>
                </a:solidFill>
                <a:latin typeface="Bell MT"/>
              </a:rPr>
              <a:t>Reflexionemos</a:t>
            </a:r>
            <a:r>
              <a:rPr lang="en-US" sz="3200" b="1" dirty="0">
                <a:solidFill>
                  <a:srgbClr val="800000"/>
                </a:solidFill>
                <a:latin typeface="Bell MT"/>
              </a:rPr>
              <a:t>…</a:t>
            </a:r>
          </a:p>
        </p:txBody>
      </p:sp>
      <p:sp>
        <p:nvSpPr>
          <p:cNvPr id="6" name="Title 4"/>
          <p:cNvSpPr>
            <a:spLocks noGrp="1"/>
          </p:cNvSpPr>
          <p:nvPr/>
        </p:nvSpPr>
        <p:spPr>
          <a:xfrm>
            <a:off x="465518" y="4305747"/>
            <a:ext cx="9666034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0090"/>
                </a:solidFill>
                <a:latin typeface="Bell MT"/>
              </a:rPr>
              <a:t>¿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Qué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 dice el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texto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?</a:t>
            </a:r>
          </a:p>
          <a:p>
            <a:pPr algn="l"/>
            <a:endParaRPr lang="en-US" sz="4000" b="1" dirty="0">
              <a:solidFill>
                <a:srgbClr val="000090"/>
              </a:solidFill>
              <a:latin typeface="Bell MT"/>
            </a:endParaRPr>
          </a:p>
          <a:p>
            <a:pPr algn="l"/>
            <a:r>
              <a:rPr lang="en-US" sz="4000" b="1" u="sng" dirty="0">
                <a:solidFill>
                  <a:srgbClr val="000090"/>
                </a:solidFill>
                <a:latin typeface="Bell MT"/>
              </a:rPr>
              <a:t>PERSONAL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: ¿A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ti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 que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te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 dice el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texto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?</a:t>
            </a:r>
          </a:p>
          <a:p>
            <a:pPr algn="l"/>
            <a:endParaRPr lang="en-US" sz="4000" b="1" dirty="0">
              <a:solidFill>
                <a:srgbClr val="000090"/>
              </a:solidFill>
              <a:latin typeface="Bell MT"/>
            </a:endParaRPr>
          </a:p>
          <a:p>
            <a:pPr algn="l"/>
            <a:r>
              <a:rPr lang="en-US" sz="4000" b="1" u="sng" dirty="0">
                <a:solidFill>
                  <a:srgbClr val="000090"/>
                </a:solidFill>
                <a:latin typeface="Bell MT"/>
              </a:rPr>
              <a:t>CONYUGAL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: Como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servidores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, ¿A que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nos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 llama el </a:t>
            </a:r>
            <a:r>
              <a:rPr lang="en-US" sz="4000" b="1" dirty="0" err="1">
                <a:solidFill>
                  <a:srgbClr val="000090"/>
                </a:solidFill>
                <a:latin typeface="Bell MT"/>
              </a:rPr>
              <a:t>texto</a:t>
            </a:r>
            <a:r>
              <a:rPr lang="en-US" sz="4000" b="1" dirty="0">
                <a:solidFill>
                  <a:srgbClr val="000090"/>
                </a:solidFill>
                <a:latin typeface="Bell M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189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482705" y="-340032"/>
            <a:ext cx="11027664" cy="15577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s-E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kumimoji="0" sz="4600" b="1" i="0" u="none" strike="noStrike" cap="none" spc="0" normalizeH="0" baseline="0">
                <a:ln>
                  <a:noFill/>
                </a:ln>
                <a:solidFill>
                  <a:srgbClr val="E2751D">
                    <a:lumMod val="50000"/>
                  </a:srgbClr>
                </a:solidFill>
                <a:effectLst/>
                <a:uLnTx/>
                <a:uFillTx/>
                <a:latin typeface="Goudy Old Style"/>
                <a:ea typeface="+mj-ea"/>
                <a:cs typeface="+mj-cs"/>
              </a:defRPr>
            </a:lvl1pPr>
          </a:lstStyle>
          <a:p>
            <a:r>
              <a:rPr lang="en-US" sz="4000" dirty="0"/>
              <a:t>ETAPAS DE LA PLANEACIÓN</a:t>
            </a:r>
          </a:p>
        </p:txBody>
      </p:sp>
      <p:grpSp>
        <p:nvGrpSpPr>
          <p:cNvPr id="29" name="31 Grupo"/>
          <p:cNvGrpSpPr>
            <a:grpSpLocks/>
          </p:cNvGrpSpPr>
          <p:nvPr/>
        </p:nvGrpSpPr>
        <p:grpSpPr bwMode="auto">
          <a:xfrm>
            <a:off x="1430671" y="1217762"/>
            <a:ext cx="9554160" cy="5203825"/>
            <a:chOff x="1459518" y="933575"/>
            <a:chExt cx="6502753" cy="5203764"/>
          </a:xfrm>
        </p:grpSpPr>
        <p:grpSp>
          <p:nvGrpSpPr>
            <p:cNvPr id="30" name="30 Grupo"/>
            <p:cNvGrpSpPr>
              <a:grpSpLocks/>
            </p:cNvGrpSpPr>
            <p:nvPr/>
          </p:nvGrpSpPr>
          <p:grpSpPr bwMode="auto">
            <a:xfrm>
              <a:off x="3337467" y="1013755"/>
              <a:ext cx="4624804" cy="4742933"/>
              <a:chOff x="3337467" y="1013755"/>
              <a:chExt cx="4624804" cy="4742933"/>
            </a:xfrm>
          </p:grpSpPr>
          <p:sp>
            <p:nvSpPr>
              <p:cNvPr id="44" name="4 Forma libre"/>
              <p:cNvSpPr/>
              <p:nvPr/>
            </p:nvSpPr>
            <p:spPr>
              <a:xfrm>
                <a:off x="3337467" y="1013755"/>
                <a:ext cx="4624804" cy="504000"/>
              </a:xfrm>
              <a:custGeom>
                <a:avLst/>
                <a:gdLst>
                  <a:gd name="connsiteX0" fmla="*/ 118128 w 708755"/>
                  <a:gd name="connsiteY0" fmla="*/ 0 h 6434433"/>
                  <a:gd name="connsiteX1" fmla="*/ 590627 w 708755"/>
                  <a:gd name="connsiteY1" fmla="*/ 0 h 6434433"/>
                  <a:gd name="connsiteX2" fmla="*/ 708755 w 708755"/>
                  <a:gd name="connsiteY2" fmla="*/ 118128 h 6434433"/>
                  <a:gd name="connsiteX3" fmla="*/ 708755 w 708755"/>
                  <a:gd name="connsiteY3" fmla="*/ 6434433 h 6434433"/>
                  <a:gd name="connsiteX4" fmla="*/ 708755 w 708755"/>
                  <a:gd name="connsiteY4" fmla="*/ 6434433 h 6434433"/>
                  <a:gd name="connsiteX5" fmla="*/ 0 w 708755"/>
                  <a:gd name="connsiteY5" fmla="*/ 6434433 h 6434433"/>
                  <a:gd name="connsiteX6" fmla="*/ 0 w 708755"/>
                  <a:gd name="connsiteY6" fmla="*/ 6434433 h 6434433"/>
                  <a:gd name="connsiteX7" fmla="*/ 0 w 708755"/>
                  <a:gd name="connsiteY7" fmla="*/ 118128 h 6434433"/>
                  <a:gd name="connsiteX8" fmla="*/ 118128 w 708755"/>
                  <a:gd name="connsiteY8" fmla="*/ 0 h 643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8755" h="6434433">
                    <a:moveTo>
                      <a:pt x="708755" y="1072428"/>
                    </a:moveTo>
                    <a:lnTo>
                      <a:pt x="708755" y="5362005"/>
                    </a:lnTo>
                    <a:cubicBezTo>
                      <a:pt x="708755" y="5954285"/>
                      <a:pt x="702929" y="6434428"/>
                      <a:pt x="695743" y="6434428"/>
                    </a:cubicBezTo>
                    <a:lnTo>
                      <a:pt x="0" y="6434428"/>
                    </a:lnTo>
                    <a:lnTo>
                      <a:pt x="0" y="643442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95743" y="5"/>
                    </a:lnTo>
                    <a:cubicBezTo>
                      <a:pt x="702929" y="5"/>
                      <a:pt x="708755" y="480148"/>
                      <a:pt x="708755" y="10724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B5605"/>
                  </a:gs>
                  <a:gs pos="100000">
                    <a:srgbClr val="EB5605">
                      <a:shade val="76000"/>
                      <a:lumMod val="90000"/>
                    </a:srgb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>
                <a:outerShdw blurRad="101600" dist="177800" dir="3600000" algn="ctr">
                  <a:srgbClr val="000000">
                    <a:alpha val="24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lIns="85345" tIns="42218" rIns="42218" bIns="42220" spcCol="1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57188" marR="0" lvl="1" indent="-114300" algn="l" defTabSz="533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150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es-MX" sz="1800" b="0" i="0" u="none" strike="noStrike" kern="1200" cap="none" spc="0" normalizeH="0" baseline="0" noProof="0" dirty="0">
                    <a:ln w="3175">
                      <a:solidFill>
                        <a:sysClr val="window" lastClr="FFFFFF"/>
                      </a:solidFill>
                    </a:ln>
                    <a:solidFill>
                      <a:sysClr val="window" lastClr="FFFFFF"/>
                    </a:solidFill>
                    <a:effectLst>
                      <a:outerShdw blurRad="38100" dist="50800" dir="2700000" algn="tl">
                        <a:srgbClr val="000000">
                          <a:alpha val="47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Hacer presente la visión y  misión del MFC</a:t>
                </a:r>
              </a:p>
            </p:txBody>
          </p:sp>
          <p:sp>
            <p:nvSpPr>
              <p:cNvPr id="45" name="7 Forma libre"/>
              <p:cNvSpPr/>
              <p:nvPr/>
            </p:nvSpPr>
            <p:spPr>
              <a:xfrm>
                <a:off x="3337467" y="1861542"/>
                <a:ext cx="4624804" cy="504000"/>
              </a:xfrm>
              <a:custGeom>
                <a:avLst/>
                <a:gdLst>
                  <a:gd name="connsiteX0" fmla="*/ 118066 w 708383"/>
                  <a:gd name="connsiteY0" fmla="*/ 0 h 6434433"/>
                  <a:gd name="connsiteX1" fmla="*/ 590317 w 708383"/>
                  <a:gd name="connsiteY1" fmla="*/ 0 h 6434433"/>
                  <a:gd name="connsiteX2" fmla="*/ 708383 w 708383"/>
                  <a:gd name="connsiteY2" fmla="*/ 118066 h 6434433"/>
                  <a:gd name="connsiteX3" fmla="*/ 708383 w 708383"/>
                  <a:gd name="connsiteY3" fmla="*/ 6434433 h 6434433"/>
                  <a:gd name="connsiteX4" fmla="*/ 708383 w 708383"/>
                  <a:gd name="connsiteY4" fmla="*/ 6434433 h 6434433"/>
                  <a:gd name="connsiteX5" fmla="*/ 0 w 708383"/>
                  <a:gd name="connsiteY5" fmla="*/ 6434433 h 6434433"/>
                  <a:gd name="connsiteX6" fmla="*/ 0 w 708383"/>
                  <a:gd name="connsiteY6" fmla="*/ 6434433 h 6434433"/>
                  <a:gd name="connsiteX7" fmla="*/ 0 w 708383"/>
                  <a:gd name="connsiteY7" fmla="*/ 118066 h 6434433"/>
                  <a:gd name="connsiteX8" fmla="*/ 118066 w 708383"/>
                  <a:gd name="connsiteY8" fmla="*/ 0 h 643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8383" h="6434433">
                    <a:moveTo>
                      <a:pt x="708383" y="1072428"/>
                    </a:moveTo>
                    <a:lnTo>
                      <a:pt x="708383" y="5362005"/>
                    </a:lnTo>
                    <a:cubicBezTo>
                      <a:pt x="708383" y="5954288"/>
                      <a:pt x="702564" y="6434428"/>
                      <a:pt x="695385" y="6434428"/>
                    </a:cubicBezTo>
                    <a:lnTo>
                      <a:pt x="0" y="6434428"/>
                    </a:lnTo>
                    <a:lnTo>
                      <a:pt x="0" y="643442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95385" y="5"/>
                    </a:lnTo>
                    <a:cubicBezTo>
                      <a:pt x="702564" y="5"/>
                      <a:pt x="708383" y="480145"/>
                      <a:pt x="708383" y="10724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B5605"/>
                  </a:gs>
                  <a:gs pos="100000">
                    <a:srgbClr val="EB5605">
                      <a:shade val="76000"/>
                      <a:lumMod val="90000"/>
                    </a:srgb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>
                <a:outerShdw blurRad="101600" dist="177800" dir="3600000" algn="ctr">
                  <a:srgbClr val="000000">
                    <a:alpha val="24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lIns="85344" tIns="42200" rIns="42200" bIns="42200" spcCol="1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57188" marR="0" lvl="1" indent="-114300" algn="l" defTabSz="533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150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es-MX" sz="1800" b="0" i="0" u="none" strike="noStrike" kern="1200" cap="none" spc="0" normalizeH="0" baseline="0" noProof="0" dirty="0">
                    <a:ln w="3175">
                      <a:solidFill>
                        <a:sysClr val="window" lastClr="FFFFFF"/>
                      </a:solidFill>
                    </a:ln>
                    <a:solidFill>
                      <a:sysClr val="window" lastClr="FFFFFF"/>
                    </a:solidFill>
                    <a:effectLst>
                      <a:outerShdw blurRad="38100" dist="50800" dir="2700000" algn="tl">
                        <a:srgbClr val="000000">
                          <a:alpha val="47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Analizar los factores externos (comunidad).</a:t>
                </a:r>
              </a:p>
            </p:txBody>
          </p:sp>
          <p:sp>
            <p:nvSpPr>
              <p:cNvPr id="46" name="9 Forma libre"/>
              <p:cNvSpPr/>
              <p:nvPr/>
            </p:nvSpPr>
            <p:spPr>
              <a:xfrm>
                <a:off x="3337467" y="2709329"/>
                <a:ext cx="4624804" cy="504000"/>
              </a:xfrm>
              <a:custGeom>
                <a:avLst/>
                <a:gdLst>
                  <a:gd name="connsiteX0" fmla="*/ 118066 w 708383"/>
                  <a:gd name="connsiteY0" fmla="*/ 0 h 6434433"/>
                  <a:gd name="connsiteX1" fmla="*/ 590317 w 708383"/>
                  <a:gd name="connsiteY1" fmla="*/ 0 h 6434433"/>
                  <a:gd name="connsiteX2" fmla="*/ 708383 w 708383"/>
                  <a:gd name="connsiteY2" fmla="*/ 118066 h 6434433"/>
                  <a:gd name="connsiteX3" fmla="*/ 708383 w 708383"/>
                  <a:gd name="connsiteY3" fmla="*/ 6434433 h 6434433"/>
                  <a:gd name="connsiteX4" fmla="*/ 708383 w 708383"/>
                  <a:gd name="connsiteY4" fmla="*/ 6434433 h 6434433"/>
                  <a:gd name="connsiteX5" fmla="*/ 0 w 708383"/>
                  <a:gd name="connsiteY5" fmla="*/ 6434433 h 6434433"/>
                  <a:gd name="connsiteX6" fmla="*/ 0 w 708383"/>
                  <a:gd name="connsiteY6" fmla="*/ 6434433 h 6434433"/>
                  <a:gd name="connsiteX7" fmla="*/ 0 w 708383"/>
                  <a:gd name="connsiteY7" fmla="*/ 118066 h 6434433"/>
                  <a:gd name="connsiteX8" fmla="*/ 118066 w 708383"/>
                  <a:gd name="connsiteY8" fmla="*/ 0 h 643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8383" h="6434433">
                    <a:moveTo>
                      <a:pt x="708383" y="1072428"/>
                    </a:moveTo>
                    <a:lnTo>
                      <a:pt x="708383" y="5362005"/>
                    </a:lnTo>
                    <a:cubicBezTo>
                      <a:pt x="708383" y="5954288"/>
                      <a:pt x="702564" y="6434428"/>
                      <a:pt x="695385" y="6434428"/>
                    </a:cubicBezTo>
                    <a:lnTo>
                      <a:pt x="0" y="6434428"/>
                    </a:lnTo>
                    <a:lnTo>
                      <a:pt x="0" y="643442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95385" y="5"/>
                    </a:lnTo>
                    <a:cubicBezTo>
                      <a:pt x="702564" y="5"/>
                      <a:pt x="708383" y="480145"/>
                      <a:pt x="708383" y="10724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B5605"/>
                  </a:gs>
                  <a:gs pos="100000">
                    <a:srgbClr val="EB5605">
                      <a:shade val="76000"/>
                      <a:lumMod val="90000"/>
                    </a:srgb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>
                <a:outerShdw blurRad="101600" dist="177800" dir="3600000" algn="ctr">
                  <a:srgbClr val="000000">
                    <a:alpha val="24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lIns="85344" tIns="42200" rIns="42200" bIns="42200" spcCol="1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57188" marR="0" lvl="1" indent="-114300" algn="l" defTabSz="533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150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es-MX" sz="1800" b="0" i="0" u="none" strike="noStrike" kern="1200" cap="none" spc="0" normalizeH="0" baseline="0" noProof="0" dirty="0">
                    <a:ln w="3175">
                      <a:solidFill>
                        <a:sysClr val="window" lastClr="FFFFFF"/>
                      </a:solidFill>
                    </a:ln>
                    <a:solidFill>
                      <a:sysClr val="window" lastClr="FFFFFF"/>
                    </a:solidFill>
                    <a:effectLst>
                      <a:outerShdw blurRad="38100" dist="50800" dir="2700000" algn="tl">
                        <a:srgbClr val="000000">
                          <a:alpha val="47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Analizar los factores internos  (Sector).</a:t>
                </a:r>
              </a:p>
            </p:txBody>
          </p:sp>
          <p:sp>
            <p:nvSpPr>
              <p:cNvPr id="47" name="11 Forma libre"/>
              <p:cNvSpPr/>
              <p:nvPr/>
            </p:nvSpPr>
            <p:spPr>
              <a:xfrm>
                <a:off x="3337467" y="3557116"/>
                <a:ext cx="4624804" cy="504000"/>
              </a:xfrm>
              <a:custGeom>
                <a:avLst/>
                <a:gdLst>
                  <a:gd name="connsiteX0" fmla="*/ 118066 w 708383"/>
                  <a:gd name="connsiteY0" fmla="*/ 0 h 6434433"/>
                  <a:gd name="connsiteX1" fmla="*/ 590317 w 708383"/>
                  <a:gd name="connsiteY1" fmla="*/ 0 h 6434433"/>
                  <a:gd name="connsiteX2" fmla="*/ 708383 w 708383"/>
                  <a:gd name="connsiteY2" fmla="*/ 118066 h 6434433"/>
                  <a:gd name="connsiteX3" fmla="*/ 708383 w 708383"/>
                  <a:gd name="connsiteY3" fmla="*/ 6434433 h 6434433"/>
                  <a:gd name="connsiteX4" fmla="*/ 708383 w 708383"/>
                  <a:gd name="connsiteY4" fmla="*/ 6434433 h 6434433"/>
                  <a:gd name="connsiteX5" fmla="*/ 0 w 708383"/>
                  <a:gd name="connsiteY5" fmla="*/ 6434433 h 6434433"/>
                  <a:gd name="connsiteX6" fmla="*/ 0 w 708383"/>
                  <a:gd name="connsiteY6" fmla="*/ 6434433 h 6434433"/>
                  <a:gd name="connsiteX7" fmla="*/ 0 w 708383"/>
                  <a:gd name="connsiteY7" fmla="*/ 118066 h 6434433"/>
                  <a:gd name="connsiteX8" fmla="*/ 118066 w 708383"/>
                  <a:gd name="connsiteY8" fmla="*/ 0 h 643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8383" h="6434433">
                    <a:moveTo>
                      <a:pt x="708383" y="1072428"/>
                    </a:moveTo>
                    <a:lnTo>
                      <a:pt x="708383" y="5362005"/>
                    </a:lnTo>
                    <a:cubicBezTo>
                      <a:pt x="708383" y="5954288"/>
                      <a:pt x="702564" y="6434428"/>
                      <a:pt x="695385" y="6434428"/>
                    </a:cubicBezTo>
                    <a:lnTo>
                      <a:pt x="0" y="6434428"/>
                    </a:lnTo>
                    <a:lnTo>
                      <a:pt x="0" y="643442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95385" y="5"/>
                    </a:lnTo>
                    <a:cubicBezTo>
                      <a:pt x="702564" y="5"/>
                      <a:pt x="708383" y="480145"/>
                      <a:pt x="708383" y="10724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B5605"/>
                  </a:gs>
                  <a:gs pos="100000">
                    <a:srgbClr val="EB5605">
                      <a:shade val="76000"/>
                      <a:lumMod val="90000"/>
                    </a:srgb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>
                <a:outerShdw blurRad="101600" dist="177800" dir="3600000" algn="ctr">
                  <a:srgbClr val="000000">
                    <a:alpha val="24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lIns="85344" tIns="42200" rIns="42200" bIns="42200" spcCol="1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57188" marR="0" lvl="1" indent="-114300" algn="l" defTabSz="533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150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es-MX" sz="1800" b="0" i="0" u="none" strike="noStrike" kern="1200" cap="none" spc="0" normalizeH="0" baseline="0" noProof="0" dirty="0">
                    <a:ln w="3175">
                      <a:solidFill>
                        <a:sysClr val="window" lastClr="FFFFFF"/>
                      </a:solidFill>
                    </a:ln>
                    <a:solidFill>
                      <a:sysClr val="window" lastClr="FFFFFF"/>
                    </a:solidFill>
                    <a:effectLst>
                      <a:outerShdw blurRad="38100" dist="50800" dir="2700000" algn="tl">
                        <a:srgbClr val="000000">
                          <a:alpha val="47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Establecer objetivos generales y metas.</a:t>
                </a:r>
              </a:p>
            </p:txBody>
          </p:sp>
          <p:sp>
            <p:nvSpPr>
              <p:cNvPr id="48" name="13 Forma libre"/>
              <p:cNvSpPr/>
              <p:nvPr/>
            </p:nvSpPr>
            <p:spPr>
              <a:xfrm>
                <a:off x="3337467" y="4404903"/>
                <a:ext cx="4624804" cy="504000"/>
              </a:xfrm>
              <a:custGeom>
                <a:avLst/>
                <a:gdLst>
                  <a:gd name="connsiteX0" fmla="*/ 118066 w 708383"/>
                  <a:gd name="connsiteY0" fmla="*/ 0 h 6434433"/>
                  <a:gd name="connsiteX1" fmla="*/ 590317 w 708383"/>
                  <a:gd name="connsiteY1" fmla="*/ 0 h 6434433"/>
                  <a:gd name="connsiteX2" fmla="*/ 708383 w 708383"/>
                  <a:gd name="connsiteY2" fmla="*/ 118066 h 6434433"/>
                  <a:gd name="connsiteX3" fmla="*/ 708383 w 708383"/>
                  <a:gd name="connsiteY3" fmla="*/ 6434433 h 6434433"/>
                  <a:gd name="connsiteX4" fmla="*/ 708383 w 708383"/>
                  <a:gd name="connsiteY4" fmla="*/ 6434433 h 6434433"/>
                  <a:gd name="connsiteX5" fmla="*/ 0 w 708383"/>
                  <a:gd name="connsiteY5" fmla="*/ 6434433 h 6434433"/>
                  <a:gd name="connsiteX6" fmla="*/ 0 w 708383"/>
                  <a:gd name="connsiteY6" fmla="*/ 6434433 h 6434433"/>
                  <a:gd name="connsiteX7" fmla="*/ 0 w 708383"/>
                  <a:gd name="connsiteY7" fmla="*/ 118066 h 6434433"/>
                  <a:gd name="connsiteX8" fmla="*/ 118066 w 708383"/>
                  <a:gd name="connsiteY8" fmla="*/ 0 h 643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8383" h="6434433">
                    <a:moveTo>
                      <a:pt x="708383" y="1072428"/>
                    </a:moveTo>
                    <a:lnTo>
                      <a:pt x="708383" y="5362005"/>
                    </a:lnTo>
                    <a:cubicBezTo>
                      <a:pt x="708383" y="5954288"/>
                      <a:pt x="702564" y="6434428"/>
                      <a:pt x="695385" y="6434428"/>
                    </a:cubicBezTo>
                    <a:lnTo>
                      <a:pt x="0" y="6434428"/>
                    </a:lnTo>
                    <a:lnTo>
                      <a:pt x="0" y="643442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95385" y="5"/>
                    </a:lnTo>
                    <a:cubicBezTo>
                      <a:pt x="702564" y="5"/>
                      <a:pt x="708383" y="480145"/>
                      <a:pt x="708383" y="10724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B5605"/>
                  </a:gs>
                  <a:gs pos="100000">
                    <a:srgbClr val="EB5605">
                      <a:shade val="76000"/>
                      <a:lumMod val="90000"/>
                    </a:srgb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>
                <a:outerShdw blurRad="101600" dist="177800" dir="3600000" algn="ctr">
                  <a:srgbClr val="000000">
                    <a:alpha val="24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lIns="85344" tIns="42200" rIns="42200" bIns="42200" spcCol="1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57188" marR="0" lvl="1" indent="-114300" algn="l" defTabSz="533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150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es-MX" sz="1800" b="0" i="0" u="none" strike="noStrike" kern="1200" cap="none" spc="0" normalizeH="0" baseline="0" noProof="0" dirty="0">
                    <a:ln w="3175">
                      <a:solidFill>
                        <a:sysClr val="window" lastClr="FFFFFF"/>
                      </a:solidFill>
                    </a:ln>
                    <a:solidFill>
                      <a:sysClr val="window" lastClr="FFFFFF"/>
                    </a:solidFill>
                    <a:effectLst>
                      <a:outerShdw blurRad="38100" dist="50800" dir="2700000" algn="tl">
                        <a:srgbClr val="000000">
                          <a:alpha val="47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Diseñar, evaluar y seleccionar estrategias</a:t>
                </a:r>
              </a:p>
            </p:txBody>
          </p:sp>
          <p:sp>
            <p:nvSpPr>
              <p:cNvPr id="49" name="15 Forma libre"/>
              <p:cNvSpPr/>
              <p:nvPr/>
            </p:nvSpPr>
            <p:spPr>
              <a:xfrm>
                <a:off x="3337467" y="5252688"/>
                <a:ext cx="4624804" cy="504000"/>
              </a:xfrm>
              <a:custGeom>
                <a:avLst/>
                <a:gdLst>
                  <a:gd name="connsiteX0" fmla="*/ 118066 w 708383"/>
                  <a:gd name="connsiteY0" fmla="*/ 0 h 6434433"/>
                  <a:gd name="connsiteX1" fmla="*/ 590317 w 708383"/>
                  <a:gd name="connsiteY1" fmla="*/ 0 h 6434433"/>
                  <a:gd name="connsiteX2" fmla="*/ 708383 w 708383"/>
                  <a:gd name="connsiteY2" fmla="*/ 118066 h 6434433"/>
                  <a:gd name="connsiteX3" fmla="*/ 708383 w 708383"/>
                  <a:gd name="connsiteY3" fmla="*/ 6434433 h 6434433"/>
                  <a:gd name="connsiteX4" fmla="*/ 708383 w 708383"/>
                  <a:gd name="connsiteY4" fmla="*/ 6434433 h 6434433"/>
                  <a:gd name="connsiteX5" fmla="*/ 0 w 708383"/>
                  <a:gd name="connsiteY5" fmla="*/ 6434433 h 6434433"/>
                  <a:gd name="connsiteX6" fmla="*/ 0 w 708383"/>
                  <a:gd name="connsiteY6" fmla="*/ 6434433 h 6434433"/>
                  <a:gd name="connsiteX7" fmla="*/ 0 w 708383"/>
                  <a:gd name="connsiteY7" fmla="*/ 118066 h 6434433"/>
                  <a:gd name="connsiteX8" fmla="*/ 118066 w 708383"/>
                  <a:gd name="connsiteY8" fmla="*/ 0 h 643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8383" h="6434433">
                    <a:moveTo>
                      <a:pt x="708383" y="1072428"/>
                    </a:moveTo>
                    <a:lnTo>
                      <a:pt x="708383" y="5362005"/>
                    </a:lnTo>
                    <a:cubicBezTo>
                      <a:pt x="708383" y="5954288"/>
                      <a:pt x="702564" y="6434428"/>
                      <a:pt x="695385" y="6434428"/>
                    </a:cubicBezTo>
                    <a:lnTo>
                      <a:pt x="0" y="6434428"/>
                    </a:lnTo>
                    <a:lnTo>
                      <a:pt x="0" y="643442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95385" y="5"/>
                    </a:lnTo>
                    <a:cubicBezTo>
                      <a:pt x="702564" y="5"/>
                      <a:pt x="708383" y="480145"/>
                      <a:pt x="708383" y="10724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B5605"/>
                  </a:gs>
                  <a:gs pos="100000">
                    <a:srgbClr val="EB5605">
                      <a:shade val="76000"/>
                      <a:lumMod val="90000"/>
                    </a:srgb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>
                <a:outerShdw blurRad="101600" dist="177800" dir="3600000" algn="ctr">
                  <a:srgbClr val="000000">
                    <a:alpha val="24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lIns="85344" tIns="42200" rIns="42200" bIns="42201" spcCol="1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57188" marR="0" lvl="1" indent="-114300" algn="l" defTabSz="533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150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es-MX" sz="1800" b="0" i="0" u="none" strike="noStrike" kern="1200" cap="none" spc="0" normalizeH="0" baseline="0" noProof="0" dirty="0">
                    <a:ln w="3175">
                      <a:solidFill>
                        <a:sysClr val="window" lastClr="FFFFFF"/>
                      </a:solidFill>
                    </a:ln>
                    <a:solidFill>
                      <a:sysClr val="window" lastClr="FFFFFF"/>
                    </a:solidFill>
                    <a:effectLst>
                      <a:outerShdw blurRad="38100" dist="50800" dir="2700000" algn="tl">
                        <a:srgbClr val="000000">
                          <a:alpha val="47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Diseñar planes estratégicos</a:t>
                </a:r>
              </a:p>
            </p:txBody>
          </p:sp>
        </p:grpSp>
        <p:grpSp>
          <p:nvGrpSpPr>
            <p:cNvPr id="31" name="29 Grupo"/>
            <p:cNvGrpSpPr>
              <a:grpSpLocks/>
            </p:cNvGrpSpPr>
            <p:nvPr/>
          </p:nvGrpSpPr>
          <p:grpSpPr bwMode="auto">
            <a:xfrm>
              <a:off x="1459518" y="933575"/>
              <a:ext cx="1860641" cy="5203764"/>
              <a:chOff x="1470404" y="933575"/>
              <a:chExt cx="1860641" cy="5203764"/>
            </a:xfrm>
          </p:grpSpPr>
          <p:sp>
            <p:nvSpPr>
              <p:cNvPr id="32" name="16 Cheurón"/>
              <p:cNvSpPr/>
              <p:nvPr/>
            </p:nvSpPr>
            <p:spPr>
              <a:xfrm rot="5400000">
                <a:off x="2179043" y="753575"/>
                <a:ext cx="972000" cy="1332000"/>
              </a:xfrm>
              <a:prstGeom prst="chevron">
                <a:avLst>
                  <a:gd name="adj" fmla="val 25495"/>
                </a:avLst>
              </a:prstGeom>
              <a:solidFill>
                <a:srgbClr val="6E082F"/>
              </a:solidFill>
              <a:ln w="158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>
                <a:bevelT/>
              </a:sp3d>
            </p:spPr>
            <p:txBody>
              <a:bodyPr vert="vert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ENTENDER FUNDAMENTOS</a:t>
                </a:r>
              </a:p>
            </p:txBody>
          </p:sp>
          <p:sp>
            <p:nvSpPr>
              <p:cNvPr id="33" name="17 Cheurón"/>
              <p:cNvSpPr/>
              <p:nvPr/>
            </p:nvSpPr>
            <p:spPr>
              <a:xfrm rot="5400000">
                <a:off x="2179042" y="1599928"/>
                <a:ext cx="972000" cy="1332000"/>
              </a:xfrm>
              <a:prstGeom prst="chevron">
                <a:avLst>
                  <a:gd name="adj" fmla="val 25495"/>
                </a:avLst>
              </a:prstGeom>
              <a:solidFill>
                <a:srgbClr val="6E082F"/>
              </a:solidFill>
              <a:ln w="158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>
                <a:bevelT/>
              </a:sp3d>
            </p:spPr>
            <p:txBody>
              <a:bodyPr vert="vert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VER LA REALIDAD</a:t>
                </a:r>
              </a:p>
            </p:txBody>
          </p:sp>
          <p:sp>
            <p:nvSpPr>
              <p:cNvPr id="34" name="18 Cheurón"/>
              <p:cNvSpPr/>
              <p:nvPr/>
            </p:nvSpPr>
            <p:spPr>
              <a:xfrm rot="5400000">
                <a:off x="2179041" y="2446281"/>
                <a:ext cx="972000" cy="1332000"/>
              </a:xfrm>
              <a:prstGeom prst="chevron">
                <a:avLst>
                  <a:gd name="adj" fmla="val 25495"/>
                </a:avLst>
              </a:prstGeom>
              <a:solidFill>
                <a:srgbClr val="6E082F"/>
              </a:solidFill>
              <a:ln w="158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>
                <a:bevelT/>
              </a:sp3d>
            </p:spPr>
            <p:txBody>
              <a:bodyPr vert="vert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ANALIZAR RECURSOS</a:t>
                </a:r>
              </a:p>
            </p:txBody>
          </p:sp>
          <p:sp>
            <p:nvSpPr>
              <p:cNvPr id="35" name="19 Cheurón"/>
              <p:cNvSpPr/>
              <p:nvPr/>
            </p:nvSpPr>
            <p:spPr>
              <a:xfrm rot="5400000">
                <a:off x="2179045" y="3292634"/>
                <a:ext cx="972000" cy="1332000"/>
              </a:xfrm>
              <a:prstGeom prst="chevron">
                <a:avLst>
                  <a:gd name="adj" fmla="val 25495"/>
                </a:avLst>
              </a:prstGeom>
              <a:solidFill>
                <a:srgbClr val="6E082F"/>
              </a:solidFill>
              <a:ln w="158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>
                <a:bevelT/>
              </a:sp3d>
            </p:spPr>
            <p:txBody>
              <a:bodyPr vert="vert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DEFINIR OBJETIVOS</a:t>
                </a:r>
              </a:p>
            </p:txBody>
          </p:sp>
          <p:sp>
            <p:nvSpPr>
              <p:cNvPr id="36" name="20 Cheurón"/>
              <p:cNvSpPr/>
              <p:nvPr/>
            </p:nvSpPr>
            <p:spPr>
              <a:xfrm rot="5400000">
                <a:off x="2179044" y="4138987"/>
                <a:ext cx="972000" cy="1332000"/>
              </a:xfrm>
              <a:prstGeom prst="chevron">
                <a:avLst>
                  <a:gd name="adj" fmla="val 25495"/>
                </a:avLst>
              </a:prstGeom>
              <a:solidFill>
                <a:srgbClr val="6E082F"/>
              </a:solidFill>
              <a:ln w="158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>
                <a:bevelT/>
              </a:sp3d>
            </p:spPr>
            <p:txBody>
              <a:bodyPr vert="vert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¿QUÉ HACER?</a:t>
                </a:r>
              </a:p>
            </p:txBody>
          </p:sp>
          <p:sp>
            <p:nvSpPr>
              <p:cNvPr id="37" name="21 Cheurón"/>
              <p:cNvSpPr/>
              <p:nvPr/>
            </p:nvSpPr>
            <p:spPr>
              <a:xfrm rot="5400000">
                <a:off x="2179043" y="4985339"/>
                <a:ext cx="972000" cy="1332000"/>
              </a:xfrm>
              <a:prstGeom prst="chevron">
                <a:avLst>
                  <a:gd name="adj" fmla="val 25495"/>
                </a:avLst>
              </a:prstGeom>
              <a:solidFill>
                <a:srgbClr val="6E082F"/>
              </a:solidFill>
              <a:ln w="158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>
                <a:bevelT/>
              </a:sp3d>
            </p:spPr>
            <p:txBody>
              <a:bodyPr vert="vert27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¿CÓMO HACERLO?</a:t>
                </a:r>
              </a:p>
            </p:txBody>
          </p:sp>
          <p:sp>
            <p:nvSpPr>
              <p:cNvPr id="38" name="22 Rectángulo"/>
              <p:cNvSpPr/>
              <p:nvPr/>
            </p:nvSpPr>
            <p:spPr>
              <a:xfrm>
                <a:off x="1470404" y="1081492"/>
                <a:ext cx="462435" cy="523214"/>
              </a:xfrm>
              <a:prstGeom prst="rect">
                <a:avLst/>
              </a:prstGeom>
              <a:noFill/>
            </p:spPr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800" b="1" i="0" u="none" strike="noStrike" kern="1200" cap="none" spc="50" normalizeH="0" baseline="0" noProof="0" dirty="0">
                    <a:ln w="11430"/>
                    <a:solidFill>
                      <a:srgbClr val="6F071D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uLnTx/>
                    <a:uFillTx/>
                    <a:latin typeface="Franklin Gothic Book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9" name="23 Rectángulo"/>
              <p:cNvSpPr/>
              <p:nvPr/>
            </p:nvSpPr>
            <p:spPr>
              <a:xfrm>
                <a:off x="1470404" y="1915731"/>
                <a:ext cx="462436" cy="523214"/>
              </a:xfrm>
              <a:prstGeom prst="rect">
                <a:avLst/>
              </a:prstGeom>
              <a:noFill/>
            </p:spPr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800" b="1" i="0" u="none" strike="noStrike" kern="1200" cap="none" spc="50" normalizeH="0" baseline="0" noProof="0" dirty="0">
                    <a:ln w="11430"/>
                    <a:solidFill>
                      <a:srgbClr val="6F071D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uLnTx/>
                    <a:uFillTx/>
                    <a:latin typeface="Franklin Gothic Book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40" name="24 Rectángulo"/>
              <p:cNvSpPr/>
              <p:nvPr/>
            </p:nvSpPr>
            <p:spPr>
              <a:xfrm>
                <a:off x="1470404" y="2749970"/>
                <a:ext cx="462436" cy="523214"/>
              </a:xfrm>
              <a:prstGeom prst="rect">
                <a:avLst/>
              </a:prstGeom>
              <a:noFill/>
            </p:spPr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800" b="1" i="0" u="none" strike="noStrike" kern="1200" cap="none" spc="50" normalizeH="0" baseline="0" noProof="0" dirty="0">
                    <a:ln w="11430"/>
                    <a:solidFill>
                      <a:srgbClr val="6F071D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uLnTx/>
                    <a:uFillTx/>
                    <a:latin typeface="Franklin Gothic Book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41" name="25 Rectángulo"/>
              <p:cNvSpPr/>
              <p:nvPr/>
            </p:nvSpPr>
            <p:spPr>
              <a:xfrm>
                <a:off x="1470404" y="3584209"/>
                <a:ext cx="462436" cy="523214"/>
              </a:xfrm>
              <a:prstGeom prst="rect">
                <a:avLst/>
              </a:prstGeom>
              <a:noFill/>
            </p:spPr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800" b="1" i="0" u="none" strike="noStrike" kern="1200" cap="none" spc="50" normalizeH="0" baseline="0" noProof="0" dirty="0">
                    <a:ln w="11430"/>
                    <a:solidFill>
                      <a:srgbClr val="6F071D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uLnTx/>
                    <a:uFillTx/>
                    <a:latin typeface="Franklin Gothic Book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42" name="26 Rectángulo"/>
              <p:cNvSpPr/>
              <p:nvPr/>
            </p:nvSpPr>
            <p:spPr>
              <a:xfrm>
                <a:off x="1470404" y="4418448"/>
                <a:ext cx="462436" cy="523214"/>
              </a:xfrm>
              <a:prstGeom prst="rect">
                <a:avLst/>
              </a:prstGeom>
              <a:noFill/>
            </p:spPr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800" b="1" i="0" u="none" strike="noStrike" kern="1200" cap="none" spc="50" normalizeH="0" baseline="0" noProof="0" dirty="0">
                    <a:ln w="11430"/>
                    <a:solidFill>
                      <a:srgbClr val="6F071D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uLnTx/>
                    <a:uFillTx/>
                    <a:latin typeface="Franklin Gothic Book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43" name="27 Rectángulo"/>
              <p:cNvSpPr/>
              <p:nvPr/>
            </p:nvSpPr>
            <p:spPr>
              <a:xfrm>
                <a:off x="1470404" y="5252688"/>
                <a:ext cx="462436" cy="523214"/>
              </a:xfrm>
              <a:prstGeom prst="rect">
                <a:avLst/>
              </a:prstGeom>
              <a:noFill/>
            </p:spPr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800" b="1" i="0" u="none" strike="noStrike" kern="1200" cap="none" spc="50" normalizeH="0" baseline="0" noProof="0" dirty="0">
                    <a:ln w="11430"/>
                    <a:solidFill>
                      <a:srgbClr val="6F071D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uLnTx/>
                    <a:uFillTx/>
                    <a:latin typeface="Franklin Gothic Book"/>
                    <a:ea typeface="+mn-ea"/>
                    <a:cs typeface="+mn-cs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55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2C5888BA-D9FF-4DB1-8972-3CEC5AB3D01D}" vid="{1887F860-2D0E-4312-B074-5391599FB0A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 de diapositivas MFC2016</Template>
  <TotalTime>13423</TotalTime>
  <Words>2014</Words>
  <Application>Microsoft Office PowerPoint</Application>
  <PresentationFormat>Panorámica</PresentationFormat>
  <Paragraphs>193</Paragraphs>
  <Slides>34</Slides>
  <Notes>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Retrospección</vt:lpstr>
      <vt:lpstr>Taller de Pesca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ORACIÓN FINAL  MISA DE ENVIO 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Página de Internet MFC primera revisión</dc:title>
  <dc:creator>BLANCA</dc:creator>
  <cp:lastModifiedBy>Juan G Garcia</cp:lastModifiedBy>
  <cp:revision>1510</cp:revision>
  <dcterms:created xsi:type="dcterms:W3CDTF">2010-05-24T03:52:32Z</dcterms:created>
  <dcterms:modified xsi:type="dcterms:W3CDTF">2018-04-13T22:42:17Z</dcterms:modified>
</cp:coreProperties>
</file>